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2" r:id="rId1"/>
    <p:sldMasterId id="2147483674" r:id="rId2"/>
    <p:sldMasterId id="2147483685" r:id="rId3"/>
  </p:sldMasterIdLst>
  <p:notesMasterIdLst>
    <p:notesMasterId r:id="rId23"/>
  </p:notesMasterIdLst>
  <p:handoutMasterIdLst>
    <p:handoutMasterId r:id="rId24"/>
  </p:handoutMasterIdLst>
  <p:sldIdLst>
    <p:sldId id="292" r:id="rId4"/>
    <p:sldId id="319" r:id="rId5"/>
    <p:sldId id="297" r:id="rId6"/>
    <p:sldId id="327" r:id="rId7"/>
    <p:sldId id="298" r:id="rId8"/>
    <p:sldId id="322" r:id="rId9"/>
    <p:sldId id="302" r:id="rId10"/>
    <p:sldId id="303" r:id="rId11"/>
    <p:sldId id="304" r:id="rId12"/>
    <p:sldId id="305" r:id="rId13"/>
    <p:sldId id="331" r:id="rId14"/>
    <p:sldId id="329" r:id="rId15"/>
    <p:sldId id="325" r:id="rId16"/>
    <p:sldId id="320" r:id="rId17"/>
    <p:sldId id="307" r:id="rId18"/>
    <p:sldId id="309" r:id="rId19"/>
    <p:sldId id="310" r:id="rId20"/>
    <p:sldId id="311" r:id="rId21"/>
    <p:sldId id="312" r:id="rId22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61" autoAdjust="0"/>
    <p:restoredTop sz="94651"/>
  </p:normalViewPr>
  <p:slideViewPr>
    <p:cSldViewPr snapToGrid="0" snapToObjects="1">
      <p:cViewPr>
        <p:scale>
          <a:sx n="120" d="100"/>
          <a:sy n="120" d="100"/>
        </p:scale>
        <p:origin x="656" y="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3115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5D026-C1ED-4D5A-A1F4-E7545AB81BC0}" type="datetimeFigureOut">
              <a:rPr lang="en-US" smtClean="0"/>
              <a:t>9/9/18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6D80A-6177-4B8E-A58D-DAC41C2821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16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8FDCB-C732-CD44-A17F-A27384C1A90B}" type="datetimeFigureOut">
              <a:rPr lang="fr-FR" smtClean="0"/>
              <a:t>09/09/2018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7E3D3-6535-7D4E-BE4D-FB4209C0F1C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0955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r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itre 1"/>
          <p:cNvSpPr>
            <a:spLocks noGrp="1"/>
          </p:cNvSpPr>
          <p:nvPr>
            <p:ph type="title"/>
          </p:nvPr>
        </p:nvSpPr>
        <p:spPr>
          <a:xfrm>
            <a:off x="857250" y="2308614"/>
            <a:ext cx="73850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1211206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1D093-CB5C-4C37-93DD-4B59FB6667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FDB837-33A8-4D95-8C19-D1A853AF53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D91BD-46A7-40FF-BDAF-3B67D628F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3D4D-C0E0-4B73-AB72-FC9CEAE5F0E3}" type="datetimeFigureOut">
              <a:rPr lang="en-GB" smtClean="0"/>
              <a:t>09/09/2018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F60D0-7E9E-4463-8541-C0FB7B8FB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C58BA-45FD-44AD-BCDE-D2F9FDCE3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4743E-C135-4FE1-BF29-C0995EBB7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12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90546"/>
            <a:ext cx="8229600" cy="4964155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8447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976938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566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cknowledg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5777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18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90548"/>
            <a:ext cx="8229600" cy="4964155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44530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2667323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5673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cknowledg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5777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06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11" Type="http://schemas.openxmlformats.org/officeDocument/2006/relationships/image" Target="../media/image9.png"/><Relationship Id="rId5" Type="http://schemas.openxmlformats.org/officeDocument/2006/relationships/theme" Target="../theme/theme2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7.png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jp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6.png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78270" y="2301037"/>
            <a:ext cx="73850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7" name="Rectangle 6"/>
          <p:cNvSpPr/>
          <p:nvPr userDrawn="1"/>
        </p:nvSpPr>
        <p:spPr>
          <a:xfrm rot="10800000" flipV="1">
            <a:off x="457202" y="-45877"/>
            <a:ext cx="8229598" cy="2245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aseline="0" dirty="0">
              <a:solidFill>
                <a:srgbClr val="5A5A59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0" y="-45879"/>
            <a:ext cx="1978821" cy="85748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490" y="-45877"/>
            <a:ext cx="1253509" cy="834153"/>
          </a:xfrm>
          <a:prstGeom prst="rect">
            <a:avLst/>
          </a:prstGeom>
        </p:spPr>
      </p:pic>
      <p:sp>
        <p:nvSpPr>
          <p:cNvPr id="9" name="ZoneTexte 8"/>
          <p:cNvSpPr txBox="1"/>
          <p:nvPr userDrawn="1"/>
        </p:nvSpPr>
        <p:spPr>
          <a:xfrm>
            <a:off x="1783100" y="457667"/>
            <a:ext cx="5546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800" i="1" dirty="0">
              <a:solidFill>
                <a:schemeClr val="bg1"/>
              </a:solidFill>
            </a:endParaRPr>
          </a:p>
          <a:p>
            <a:pPr algn="ctr"/>
            <a:r>
              <a:rPr lang="en-US" sz="18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Semiconductor-based Ultrawideband Micromanipulation Of Cancer Stem Cells</a:t>
            </a:r>
            <a:endParaRPr lang="fr-FR" i="1" dirty="0">
              <a:solidFill>
                <a:schemeClr val="tx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894" y="-51908"/>
            <a:ext cx="3186104" cy="84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96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>
              <a:lumMod val="95000"/>
              <a:lumOff val="5000"/>
            </a:schemeClr>
          </a:solidFill>
          <a:latin typeface="Trebuchet MS"/>
          <a:ea typeface="+mj-ea"/>
          <a:cs typeface="Trebuchet MS"/>
        </a:defRPr>
      </a:lvl1pPr>
    </p:titleStyle>
    <p:bodyStyle>
      <a:lvl1pPr marL="0" indent="0" algn="ctr" defTabSz="457200" rtl="0" eaLnBrk="1" latinLnBrk="0" hangingPunct="1">
        <a:spcBef>
          <a:spcPct val="20000"/>
        </a:spcBef>
        <a:buFontTx/>
        <a:buNone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alpha val="89000"/>
              </a:schemeClr>
            </a:gs>
            <a:gs pos="100000">
              <a:srgbClr val="C0C2C2">
                <a:alpha val="22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4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4462" y="1574800"/>
            <a:ext cx="8229600" cy="45467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Rectangle 10"/>
          <p:cNvSpPr/>
          <p:nvPr userDrawn="1"/>
        </p:nvSpPr>
        <p:spPr>
          <a:xfrm rot="5400000" flipV="1">
            <a:off x="1984618" y="6532687"/>
            <a:ext cx="313480" cy="45719"/>
          </a:xfrm>
          <a:prstGeom prst="rect">
            <a:avLst/>
          </a:prstGeom>
          <a:solidFill>
            <a:srgbClr val="1627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aseline="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 rot="10800000" flipV="1">
            <a:off x="457202" y="-45877"/>
            <a:ext cx="8229598" cy="144301"/>
          </a:xfrm>
          <a:prstGeom prst="rect">
            <a:avLst/>
          </a:prstGeom>
          <a:solidFill>
            <a:srgbClr val="D22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aseline="0" dirty="0">
              <a:solidFill>
                <a:srgbClr val="5A5A59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 rot="10800000" flipV="1">
            <a:off x="440486" y="6173969"/>
            <a:ext cx="8229598" cy="36000"/>
          </a:xfrm>
          <a:prstGeom prst="rect">
            <a:avLst/>
          </a:prstGeom>
          <a:solidFill>
            <a:srgbClr val="D22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aseline="0" dirty="0">
              <a:solidFill>
                <a:srgbClr val="5A5A59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1" y="6391996"/>
            <a:ext cx="760341" cy="329481"/>
          </a:xfrm>
          <a:prstGeom prst="rect">
            <a:avLst/>
          </a:prstGeom>
        </p:spPr>
      </p:pic>
      <p:grpSp>
        <p:nvGrpSpPr>
          <p:cNvPr id="29" name="Groupe 28"/>
          <p:cNvGrpSpPr/>
          <p:nvPr userDrawn="1"/>
        </p:nvGrpSpPr>
        <p:grpSpPr>
          <a:xfrm>
            <a:off x="3513672" y="6344566"/>
            <a:ext cx="4322445" cy="376911"/>
            <a:chOff x="3439241" y="6344566"/>
            <a:chExt cx="4322445" cy="376911"/>
          </a:xfrm>
          <a:effectLst/>
        </p:grpSpPr>
        <p:sp>
          <p:nvSpPr>
            <p:cNvPr id="10" name="Rectangle 9"/>
            <p:cNvSpPr/>
            <p:nvPr userDrawn="1"/>
          </p:nvSpPr>
          <p:spPr>
            <a:xfrm>
              <a:off x="3439241" y="6344566"/>
              <a:ext cx="4322445" cy="3769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9" name="Groupe 8"/>
            <p:cNvGrpSpPr>
              <a:grpSpLocks noChangeAspect="1"/>
            </p:cNvGrpSpPr>
            <p:nvPr userDrawn="1"/>
          </p:nvGrpSpPr>
          <p:grpSpPr>
            <a:xfrm>
              <a:off x="3439241" y="6344566"/>
              <a:ext cx="4322445" cy="356559"/>
              <a:chOff x="3547187" y="6302177"/>
              <a:chExt cx="5271273" cy="434828"/>
            </a:xfrm>
          </p:grpSpPr>
          <p:sp>
            <p:nvSpPr>
              <p:cNvPr id="8" name="Rectangle 7"/>
              <p:cNvSpPr/>
              <p:nvPr userDrawn="1"/>
            </p:nvSpPr>
            <p:spPr>
              <a:xfrm>
                <a:off x="3547187" y="6305005"/>
                <a:ext cx="1127462" cy="43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18" name="Image 17"/>
              <p:cNvPicPr>
                <a:picLocks noChangeAspect="1"/>
              </p:cNvPicPr>
              <p:nvPr userDrawn="1"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86165" y="6368323"/>
                <a:ext cx="1070787" cy="346638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22" name="Image 21"/>
              <p:cNvPicPr>
                <a:picLocks noChangeAspect="1"/>
              </p:cNvPicPr>
              <p:nvPr/>
            </p:nvPicPr>
            <p:blipFill rotWithShape="1">
              <a:blip r:embed="rId8"/>
              <a:srcRect l="-2037" t="1074" r="2037" b="40890"/>
              <a:stretch/>
            </p:blipFill>
            <p:spPr>
              <a:xfrm>
                <a:off x="5199747" y="6304776"/>
                <a:ext cx="392460" cy="432000"/>
              </a:xfrm>
              <a:prstGeom prst="rect">
                <a:avLst/>
              </a:prstGeom>
            </p:spPr>
          </p:pic>
          <p:pic>
            <p:nvPicPr>
              <p:cNvPr id="23" name="Image 2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548300" y="6304776"/>
                <a:ext cx="1270160" cy="432000"/>
              </a:xfrm>
              <a:prstGeom prst="rect">
                <a:avLst/>
              </a:prstGeom>
            </p:spPr>
          </p:pic>
          <p:pic>
            <p:nvPicPr>
              <p:cNvPr id="25" name="Image 24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674649" y="6302177"/>
                <a:ext cx="535034" cy="432000"/>
              </a:xfrm>
              <a:prstGeom prst="rect">
                <a:avLst/>
              </a:prstGeom>
            </p:spPr>
          </p:pic>
          <p:pic>
            <p:nvPicPr>
              <p:cNvPr id="27" name="Image 26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594993" y="6305005"/>
                <a:ext cx="1065353" cy="432000"/>
              </a:xfrm>
              <a:prstGeom prst="rect">
                <a:avLst/>
              </a:prstGeom>
            </p:spPr>
          </p:pic>
          <p:pic>
            <p:nvPicPr>
              <p:cNvPr id="28" name="Image 27"/>
              <p:cNvPicPr>
                <a:picLocks noChangeAspect="1"/>
              </p:cNvPicPr>
              <p:nvPr/>
            </p:nvPicPr>
            <p:blipFill rotWithShape="1">
              <a:blip r:embed="rId12"/>
              <a:srcRect l="3587" r="15190"/>
              <a:stretch/>
            </p:blipFill>
            <p:spPr>
              <a:xfrm>
                <a:off x="6660346" y="6303495"/>
                <a:ext cx="887954" cy="432000"/>
              </a:xfrm>
              <a:prstGeom prst="rect">
                <a:avLst/>
              </a:prstGeom>
            </p:spPr>
          </p:pic>
        </p:grpSp>
      </p:grpSp>
      <p:pic>
        <p:nvPicPr>
          <p:cNvPr id="31" name="Image 3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11" y="6364861"/>
            <a:ext cx="535943" cy="356646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918" y="6348299"/>
            <a:ext cx="1501692" cy="396000"/>
          </a:xfrm>
          <a:prstGeom prst="rect">
            <a:avLst/>
          </a:prstGeom>
        </p:spPr>
      </p:pic>
      <p:sp>
        <p:nvSpPr>
          <p:cNvPr id="12" name="ZoneTexte 11"/>
          <p:cNvSpPr txBox="1"/>
          <p:nvPr userDrawn="1"/>
        </p:nvSpPr>
        <p:spPr>
          <a:xfrm>
            <a:off x="7964604" y="6364861"/>
            <a:ext cx="780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6E05B5D-FD51-41B7-8816-0BA2E1E132ED}" type="slidenum">
              <a:rPr lang="fr-FR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260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0" r:id="rId2"/>
    <p:sldLayoutId id="2147483681" r:id="rId3"/>
    <p:sldLayoutId id="2147483684" r:id="rId4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000" b="1" kern="1200">
          <a:solidFill>
            <a:srgbClr val="D22733"/>
          </a:solidFill>
          <a:latin typeface="Trebuchet MS"/>
          <a:ea typeface="+mj-ea"/>
          <a:cs typeface="Trebuchet M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rgbClr val="16272F"/>
          </a:solidFill>
          <a:latin typeface="Trebuchet MS"/>
          <a:ea typeface="+mn-ea"/>
          <a:cs typeface="Trebuchet M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rgbClr val="16272F"/>
          </a:solidFill>
          <a:latin typeface="Trebuchet MS"/>
          <a:ea typeface="+mn-ea"/>
          <a:cs typeface="Trebuchet M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rgbClr val="16272F"/>
          </a:solidFill>
          <a:latin typeface="Trebuchet MS"/>
          <a:ea typeface="+mn-ea"/>
          <a:cs typeface="Trebuchet M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bg1">
              <a:lumMod val="75000"/>
            </a:schemeClr>
          </a:solidFill>
          <a:latin typeface="Trebuchet MS"/>
          <a:ea typeface="+mn-ea"/>
          <a:cs typeface="Trebuchet M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rgbClr val="BFBFBF"/>
          </a:solidFill>
          <a:latin typeface="Trebuchet MS"/>
          <a:ea typeface="+mn-ea"/>
          <a:cs typeface="Trebuchet M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alpha val="89000"/>
              </a:schemeClr>
            </a:gs>
            <a:gs pos="100000">
              <a:srgbClr val="C0C2C2">
                <a:alpha val="22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4648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4462" y="1574800"/>
            <a:ext cx="8229600" cy="45467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Rectangle 10"/>
          <p:cNvSpPr/>
          <p:nvPr userDrawn="1"/>
        </p:nvSpPr>
        <p:spPr>
          <a:xfrm rot="5400000" flipV="1">
            <a:off x="1984618" y="6532689"/>
            <a:ext cx="313480" cy="45719"/>
          </a:xfrm>
          <a:prstGeom prst="rect">
            <a:avLst/>
          </a:prstGeom>
          <a:solidFill>
            <a:srgbClr val="1627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baseline="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 rot="10800000" flipV="1">
            <a:off x="457203" y="-45877"/>
            <a:ext cx="8229598" cy="144301"/>
          </a:xfrm>
          <a:prstGeom prst="rect">
            <a:avLst/>
          </a:prstGeom>
          <a:solidFill>
            <a:srgbClr val="D22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baseline="0" dirty="0">
              <a:solidFill>
                <a:srgbClr val="5A5A59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 rot="10800000" flipV="1">
            <a:off x="440487" y="6173969"/>
            <a:ext cx="8229598" cy="36000"/>
          </a:xfrm>
          <a:prstGeom prst="rect">
            <a:avLst/>
          </a:prstGeom>
          <a:solidFill>
            <a:srgbClr val="D22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baseline="0" dirty="0">
              <a:solidFill>
                <a:srgbClr val="5A5A59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2" y="6391998"/>
            <a:ext cx="760341" cy="329481"/>
          </a:xfrm>
          <a:prstGeom prst="rect">
            <a:avLst/>
          </a:prstGeom>
        </p:spPr>
      </p:pic>
      <p:grpSp>
        <p:nvGrpSpPr>
          <p:cNvPr id="29" name="Groupe 28"/>
          <p:cNvGrpSpPr/>
          <p:nvPr userDrawn="1"/>
        </p:nvGrpSpPr>
        <p:grpSpPr>
          <a:xfrm>
            <a:off x="3513673" y="6344568"/>
            <a:ext cx="4322445" cy="376911"/>
            <a:chOff x="3439241" y="6344566"/>
            <a:chExt cx="4322445" cy="376911"/>
          </a:xfrm>
          <a:effectLst/>
        </p:grpSpPr>
        <p:sp>
          <p:nvSpPr>
            <p:cNvPr id="10" name="Rectangle 9"/>
            <p:cNvSpPr/>
            <p:nvPr userDrawn="1"/>
          </p:nvSpPr>
          <p:spPr>
            <a:xfrm>
              <a:off x="3439241" y="6344566"/>
              <a:ext cx="4322445" cy="3769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350"/>
            </a:p>
          </p:txBody>
        </p:sp>
        <p:grpSp>
          <p:nvGrpSpPr>
            <p:cNvPr id="9" name="Groupe 8"/>
            <p:cNvGrpSpPr>
              <a:grpSpLocks noChangeAspect="1"/>
            </p:cNvGrpSpPr>
            <p:nvPr userDrawn="1"/>
          </p:nvGrpSpPr>
          <p:grpSpPr>
            <a:xfrm>
              <a:off x="3439241" y="6344566"/>
              <a:ext cx="4322445" cy="356559"/>
              <a:chOff x="3547187" y="6302177"/>
              <a:chExt cx="5271273" cy="434828"/>
            </a:xfrm>
          </p:grpSpPr>
          <p:sp>
            <p:nvSpPr>
              <p:cNvPr id="8" name="Rectangle 7"/>
              <p:cNvSpPr/>
              <p:nvPr userDrawn="1"/>
            </p:nvSpPr>
            <p:spPr>
              <a:xfrm>
                <a:off x="3547187" y="6305005"/>
                <a:ext cx="1127462" cy="43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350"/>
              </a:p>
            </p:txBody>
          </p:sp>
          <p:pic>
            <p:nvPicPr>
              <p:cNvPr id="18" name="Image 17"/>
              <p:cNvPicPr>
                <a:picLocks noChangeAspect="1"/>
              </p:cNvPicPr>
              <p:nvPr userDrawn="1"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86165" y="6368323"/>
                <a:ext cx="1070787" cy="346638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22" name="Image 21"/>
              <p:cNvPicPr>
                <a:picLocks noChangeAspect="1"/>
              </p:cNvPicPr>
              <p:nvPr/>
            </p:nvPicPr>
            <p:blipFill rotWithShape="1">
              <a:blip r:embed="rId9"/>
              <a:srcRect l="-2037" t="1074" r="2037" b="40890"/>
              <a:stretch/>
            </p:blipFill>
            <p:spPr>
              <a:xfrm>
                <a:off x="5199747" y="6304776"/>
                <a:ext cx="392460" cy="432000"/>
              </a:xfrm>
              <a:prstGeom prst="rect">
                <a:avLst/>
              </a:prstGeom>
            </p:spPr>
          </p:pic>
          <p:pic>
            <p:nvPicPr>
              <p:cNvPr id="23" name="Image 22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548300" y="6304776"/>
                <a:ext cx="1270160" cy="432000"/>
              </a:xfrm>
              <a:prstGeom prst="rect">
                <a:avLst/>
              </a:prstGeom>
            </p:spPr>
          </p:pic>
          <p:pic>
            <p:nvPicPr>
              <p:cNvPr id="25" name="Image 24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674649" y="6302177"/>
                <a:ext cx="535034" cy="432000"/>
              </a:xfrm>
              <a:prstGeom prst="rect">
                <a:avLst/>
              </a:prstGeom>
            </p:spPr>
          </p:pic>
          <p:pic>
            <p:nvPicPr>
              <p:cNvPr id="27" name="Image 26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594993" y="6305005"/>
                <a:ext cx="1065353" cy="432000"/>
              </a:xfrm>
              <a:prstGeom prst="rect">
                <a:avLst/>
              </a:prstGeom>
            </p:spPr>
          </p:pic>
          <p:pic>
            <p:nvPicPr>
              <p:cNvPr id="28" name="Image 27"/>
              <p:cNvPicPr>
                <a:picLocks noChangeAspect="1"/>
              </p:cNvPicPr>
              <p:nvPr/>
            </p:nvPicPr>
            <p:blipFill rotWithShape="1">
              <a:blip r:embed="rId13"/>
              <a:srcRect l="3587" r="15190"/>
              <a:stretch/>
            </p:blipFill>
            <p:spPr>
              <a:xfrm>
                <a:off x="6660346" y="6303495"/>
                <a:ext cx="887954" cy="432000"/>
              </a:xfrm>
              <a:prstGeom prst="rect">
                <a:avLst/>
              </a:prstGeom>
            </p:spPr>
          </p:pic>
        </p:grpSp>
      </p:grpSp>
      <p:pic>
        <p:nvPicPr>
          <p:cNvPr id="31" name="Image 3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12" y="6364861"/>
            <a:ext cx="535943" cy="356646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918" y="6348299"/>
            <a:ext cx="1501692" cy="396000"/>
          </a:xfrm>
          <a:prstGeom prst="rect">
            <a:avLst/>
          </a:prstGeom>
        </p:spPr>
      </p:pic>
      <p:sp>
        <p:nvSpPr>
          <p:cNvPr id="12" name="ZoneTexte 11"/>
          <p:cNvSpPr txBox="1"/>
          <p:nvPr userDrawn="1"/>
        </p:nvSpPr>
        <p:spPr>
          <a:xfrm>
            <a:off x="7964604" y="6364861"/>
            <a:ext cx="78009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36E05B5D-FD51-41B7-8816-0BA2E1E132ED}" type="slidenum">
              <a:rPr lang="fr-FR" sz="135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fr-FR" sz="135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14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</p:sldLayoutIdLst>
  <p:hf hdr="0" dt="0"/>
  <p:txStyles>
    <p:titleStyle>
      <a:lvl1pPr algn="ctr" defTabSz="342900" rtl="0" eaLnBrk="1" latinLnBrk="0" hangingPunct="1">
        <a:spcBef>
          <a:spcPct val="0"/>
        </a:spcBef>
        <a:buNone/>
        <a:defRPr sz="3000" b="1" kern="1200">
          <a:solidFill>
            <a:srgbClr val="D22733"/>
          </a:solidFill>
          <a:latin typeface="Trebuchet MS"/>
          <a:ea typeface="+mj-ea"/>
          <a:cs typeface="Trebuchet M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100" kern="1200">
          <a:solidFill>
            <a:srgbClr val="16272F"/>
          </a:solidFill>
          <a:latin typeface="Trebuchet MS"/>
          <a:ea typeface="+mn-ea"/>
          <a:cs typeface="Trebuchet M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800" kern="1200">
          <a:solidFill>
            <a:srgbClr val="16272F"/>
          </a:solidFill>
          <a:latin typeface="Trebuchet MS"/>
          <a:ea typeface="+mn-ea"/>
          <a:cs typeface="Trebuchet M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rgbClr val="16272F"/>
          </a:solidFill>
          <a:latin typeface="Trebuchet MS"/>
          <a:ea typeface="+mn-ea"/>
          <a:cs typeface="Trebuchet M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350" kern="1200">
          <a:solidFill>
            <a:schemeClr val="bg1">
              <a:lumMod val="75000"/>
            </a:schemeClr>
          </a:solidFill>
          <a:latin typeface="Trebuchet MS"/>
          <a:ea typeface="+mn-ea"/>
          <a:cs typeface="Trebuchet M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200" kern="1200">
          <a:solidFill>
            <a:srgbClr val="BFBFBF"/>
          </a:solidFill>
          <a:latin typeface="Trebuchet MS"/>
          <a:ea typeface="+mn-ea"/>
          <a:cs typeface="Trebuchet M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jp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5" Type="http://schemas.microsoft.com/office/2007/relationships/hdphoto" Target="../media/hdphoto4.wdp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hyperlink" Target="http://www.sumcastec.eu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tiff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24829" y="2308614"/>
            <a:ext cx="7517473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Permittivity Measurement of Brain Cancer Cell Solutions: towards the Characterization of Single Cancer Stem Cells</a:t>
            </a:r>
            <a:br>
              <a:rPr lang="it-IT" dirty="0">
                <a:cs typeface="Times New Roman"/>
              </a:rPr>
            </a:br>
            <a:endParaRPr lang="en-US" dirty="0"/>
          </a:p>
        </p:txBody>
      </p:sp>
      <p:sp>
        <p:nvSpPr>
          <p:cNvPr id="2" name="ZoneTexte 1"/>
          <p:cNvSpPr txBox="1"/>
          <p:nvPr/>
        </p:nvSpPr>
        <p:spPr>
          <a:xfrm>
            <a:off x="2761002" y="5310640"/>
            <a:ext cx="3439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0070C0"/>
                </a:solidFill>
              </a:rPr>
              <a:t>c.palego@bangor.ac.uk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67630" y="3826933"/>
            <a:ext cx="85752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W. Gamal</a:t>
            </a:r>
            <a:r>
              <a:rPr lang="en-US" sz="2000" baseline="30000" dirty="0"/>
              <a:t>1</a:t>
            </a:r>
            <a:r>
              <a:rPr lang="en-US" sz="2000" dirty="0"/>
              <a:t>, R. Pinto</a:t>
            </a:r>
            <a:r>
              <a:rPr lang="en-US" sz="2000" baseline="30000" dirty="0"/>
              <a:t>2</a:t>
            </a:r>
            <a:r>
              <a:rPr lang="en-US" sz="2000" dirty="0"/>
              <a:t>, M. Tanori</a:t>
            </a:r>
            <a:r>
              <a:rPr lang="en-US" sz="2000" baseline="30000" dirty="0"/>
              <a:t>2</a:t>
            </a:r>
            <a:r>
              <a:rPr lang="en-US" sz="2000" dirty="0"/>
              <a:t>, A. Casciati</a:t>
            </a:r>
            <a:r>
              <a:rPr lang="en-US" sz="2000" baseline="30000" dirty="0"/>
              <a:t>2</a:t>
            </a:r>
            <a:r>
              <a:rPr lang="en-US" sz="2000" dirty="0"/>
              <a:t>, M. Mancuso</a:t>
            </a:r>
            <a:r>
              <a:rPr lang="en-US" sz="2000" baseline="30000" dirty="0"/>
              <a:t>2</a:t>
            </a:r>
            <a:r>
              <a:rPr lang="en-US" sz="2000" dirty="0"/>
              <a:t>, L. Persano</a:t>
            </a:r>
            <a:r>
              <a:rPr lang="en-US" sz="2000" baseline="30000" dirty="0"/>
              <a:t>3</a:t>
            </a:r>
            <a:r>
              <a:rPr lang="en-US" sz="2000" dirty="0"/>
              <a:t>,               G. Viola</a:t>
            </a:r>
            <a:r>
              <a:rPr lang="en-US" sz="2000" baseline="30000" dirty="0"/>
              <a:t>3</a:t>
            </a:r>
            <a:r>
              <a:rPr lang="en-US" sz="2000" dirty="0"/>
              <a:t>, S. Saada</a:t>
            </a:r>
            <a:r>
              <a:rPr lang="en-US" sz="2000" baseline="30000" dirty="0"/>
              <a:t>4</a:t>
            </a:r>
            <a:r>
              <a:rPr lang="en-US" sz="2000" dirty="0"/>
              <a:t>, F. Lalloue</a:t>
            </a:r>
            <a:r>
              <a:rPr lang="en-US" sz="2000" baseline="30000" dirty="0"/>
              <a:t>4</a:t>
            </a:r>
            <a:r>
              <a:rPr lang="en-US" sz="2000" dirty="0"/>
              <a:t>, B. Bessette</a:t>
            </a:r>
            <a:r>
              <a:rPr lang="en-US" sz="2000" baseline="30000" dirty="0"/>
              <a:t>4</a:t>
            </a:r>
            <a:r>
              <a:rPr lang="en-US" sz="2000" dirty="0"/>
              <a:t>, A. Pothier</a:t>
            </a:r>
            <a:r>
              <a:rPr lang="en-US" sz="2000" baseline="30000" dirty="0"/>
              <a:t>4</a:t>
            </a:r>
            <a:r>
              <a:rPr lang="en-US" sz="2000" dirty="0"/>
              <a:t>, </a:t>
            </a:r>
            <a:r>
              <a:rPr lang="en-US" sz="2000" b="1" dirty="0">
                <a:solidFill>
                  <a:srgbClr val="0070C0"/>
                </a:solidFill>
              </a:rPr>
              <a:t>C. Palego</a:t>
            </a:r>
            <a:r>
              <a:rPr lang="en-US" sz="2000" b="1" baseline="30000" dirty="0">
                <a:solidFill>
                  <a:srgbClr val="0070C0"/>
                </a:solidFill>
              </a:rPr>
              <a:t>1</a:t>
            </a:r>
            <a:r>
              <a:rPr lang="en-US" sz="2000" dirty="0"/>
              <a:t>, C. Merla</a:t>
            </a:r>
            <a:r>
              <a:rPr lang="en-US" sz="2000" baseline="30000" dirty="0"/>
              <a:t>2</a:t>
            </a:r>
          </a:p>
          <a:p>
            <a:pPr algn="ctr"/>
            <a:endParaRPr lang="en-US" dirty="0"/>
          </a:p>
          <a:p>
            <a:pPr algn="ctr"/>
            <a:r>
              <a:rPr lang="en-US" i="1" baseline="30000" dirty="0"/>
              <a:t>1</a:t>
            </a:r>
            <a:r>
              <a:rPr lang="en-US" i="1" dirty="0"/>
              <a:t>: Bangor University, UK  </a:t>
            </a:r>
            <a:r>
              <a:rPr lang="en-US" i="1" baseline="30000" dirty="0"/>
              <a:t>2</a:t>
            </a:r>
            <a:r>
              <a:rPr lang="en-US" i="1" dirty="0"/>
              <a:t>: ENEA, Italy </a:t>
            </a:r>
          </a:p>
          <a:p>
            <a:pPr algn="ctr"/>
            <a:r>
              <a:rPr lang="en-US" i="1" baseline="30000" dirty="0"/>
              <a:t>3</a:t>
            </a:r>
            <a:r>
              <a:rPr lang="en-US" i="1" dirty="0"/>
              <a:t>: University of Padova Italy, </a:t>
            </a:r>
            <a:r>
              <a:rPr lang="en-US" i="1" baseline="30000" dirty="0"/>
              <a:t>4</a:t>
            </a:r>
            <a:r>
              <a:rPr lang="en-US" i="1" dirty="0"/>
              <a:t>: University of Limoges, France</a:t>
            </a:r>
          </a:p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4C0972-893B-4F41-A5B1-3FE7C7E5A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81" y="5708981"/>
            <a:ext cx="2790380" cy="96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949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4EA54-654F-4218-B9DA-9CCFA4367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108677"/>
            <a:ext cx="7886700" cy="994172"/>
          </a:xfrm>
        </p:spPr>
        <p:txBody>
          <a:bodyPr/>
          <a:lstStyle/>
          <a:p>
            <a:r>
              <a:rPr lang="en-GB" b="1" dirty="0"/>
              <a:t>Work In Progress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E9288-B64F-4C4F-A35E-ED75F8FDB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742990"/>
            <a:ext cx="7886700" cy="3263504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 Experiment repeats.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 Curve fitting and extraction of cell parameters (Effective Medium Theory).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 Statistical analysis.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489F14F-0A9C-436C-95BA-552B1CD100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45" t="39597" r="4546" b="23232"/>
          <a:stretch/>
        </p:blipFill>
        <p:spPr>
          <a:xfrm>
            <a:off x="1376404" y="2163339"/>
            <a:ext cx="5859283" cy="19320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5E59FC-2E73-466E-9F31-249D798622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391" t="40145" r="3043" b="22919"/>
          <a:stretch/>
        </p:blipFill>
        <p:spPr>
          <a:xfrm>
            <a:off x="1381539" y="4184303"/>
            <a:ext cx="5903844" cy="189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52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4EA54-654F-4218-B9DA-9CCFA4367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108677"/>
            <a:ext cx="7886700" cy="994172"/>
          </a:xfrm>
        </p:spPr>
        <p:txBody>
          <a:bodyPr/>
          <a:lstStyle/>
          <a:p>
            <a:r>
              <a:rPr lang="en-GB" b="1" dirty="0"/>
              <a:t>Work In Progress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E9288-B64F-4C4F-A35E-ED75F8FDB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723" y="798744"/>
            <a:ext cx="4170554" cy="100775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sz="2200" dirty="0"/>
              <a:t> Characterization  by UHF </a:t>
            </a:r>
            <a:r>
              <a:rPr lang="en-GB" sz="2200" dirty="0" err="1"/>
              <a:t>dielectrophoresis</a:t>
            </a:r>
            <a:r>
              <a:rPr lang="en-GB" sz="2200" dirty="0"/>
              <a:t> in LOC</a:t>
            </a:r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27F55E3C-36F4-F24A-BCF0-95D244DE56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4" t="17525" b="19068"/>
          <a:stretch/>
        </p:blipFill>
        <p:spPr>
          <a:xfrm>
            <a:off x="4471637" y="1895710"/>
            <a:ext cx="4545652" cy="2371442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A1C0B7B-07C3-5649-9B63-68353A3B4A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16" r="30488"/>
          <a:stretch/>
        </p:blipFill>
        <p:spPr>
          <a:xfrm rot="5400000">
            <a:off x="6748381" y="3910494"/>
            <a:ext cx="1743362" cy="272430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0C9C18C-5551-344B-BD65-74741F8F4501}"/>
              </a:ext>
            </a:extLst>
          </p:cNvPr>
          <p:cNvSpPr txBox="1"/>
          <p:nvPr/>
        </p:nvSpPr>
        <p:spPr>
          <a:xfrm>
            <a:off x="6257910" y="5774995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200ns, 8 pulses, 1kV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E7E266-B895-584C-BD85-F5785D18F3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5848"/>
          <a:stretch/>
        </p:blipFill>
        <p:spPr>
          <a:xfrm>
            <a:off x="0" y="1817653"/>
            <a:ext cx="4254500" cy="201504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DDE72A8-E7CF-024E-A01E-2DC3AB9BC14D}"/>
              </a:ext>
            </a:extLst>
          </p:cNvPr>
          <p:cNvSpPr txBox="1">
            <a:spLocks/>
          </p:cNvSpPr>
          <p:nvPr/>
        </p:nvSpPr>
        <p:spPr>
          <a:xfrm>
            <a:off x="4412158" y="802064"/>
            <a:ext cx="4170554" cy="10077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100" kern="1200">
                <a:solidFill>
                  <a:srgbClr val="16272F"/>
                </a:solidFill>
                <a:latin typeface="Trebuchet MS"/>
                <a:ea typeface="+mn-ea"/>
                <a:cs typeface="Trebuchet M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16272F"/>
                </a:solidFill>
                <a:latin typeface="Trebuchet MS"/>
                <a:ea typeface="+mn-ea"/>
                <a:cs typeface="Trebuchet M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rgbClr val="16272F"/>
                </a:solidFill>
                <a:latin typeface="Trebuchet MS"/>
                <a:ea typeface="+mn-ea"/>
                <a:cs typeface="Trebuchet M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350" kern="1200">
                <a:solidFill>
                  <a:schemeClr val="bg1">
                    <a:lumMod val="75000"/>
                  </a:schemeClr>
                </a:solidFill>
                <a:latin typeface="Trebuchet MS"/>
                <a:ea typeface="+mn-ea"/>
                <a:cs typeface="Trebuchet M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200" kern="1200">
                <a:solidFill>
                  <a:srgbClr val="BFBFBF"/>
                </a:solidFill>
                <a:latin typeface="Trebuchet MS"/>
                <a:ea typeface="+mn-ea"/>
                <a:cs typeface="Trebuchet M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GB" sz="2200" dirty="0"/>
              <a:t> Electro-permeabilization in mesoscale planar structures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D05FCFC-1864-3742-A200-98F005514C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39" t="56882" r="3749" b="2661"/>
          <a:stretch/>
        </p:blipFill>
        <p:spPr>
          <a:xfrm>
            <a:off x="176880" y="4566941"/>
            <a:ext cx="3979891" cy="15439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95475B8-EB02-9647-819E-6455CACBD5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7902"/>
          <a:stretch/>
        </p:blipFill>
        <p:spPr>
          <a:xfrm>
            <a:off x="1859001" y="4566941"/>
            <a:ext cx="558800" cy="1543924"/>
          </a:xfrm>
          <a:prstGeom prst="rect">
            <a:avLst/>
          </a:prstGeom>
        </p:spPr>
      </p:pic>
      <p:pic>
        <p:nvPicPr>
          <p:cNvPr id="15" name="Content Placeholder 5">
            <a:extLst>
              <a:ext uri="{FF2B5EF4-FFF2-40B4-BE49-F238E27FC236}">
                <a16:creationId xmlns:a16="http://schemas.microsoft.com/office/drawing/2014/main" id="{B45928E0-D60C-AB41-B283-C0A2E0CDA1F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673" r="11858"/>
          <a:stretch/>
        </p:blipFill>
        <p:spPr>
          <a:xfrm>
            <a:off x="4458793" y="4400964"/>
            <a:ext cx="1655795" cy="170990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3A4236C-B159-0D42-A5E1-0C3A53181B22}"/>
              </a:ext>
            </a:extLst>
          </p:cNvPr>
          <p:cNvSpPr txBox="1"/>
          <p:nvPr/>
        </p:nvSpPr>
        <p:spPr>
          <a:xfrm>
            <a:off x="4445702" y="4726429"/>
            <a:ext cx="1596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200µm, 50 </a:t>
            </a:r>
            <a:r>
              <a:rPr lang="en-GB" b="1" dirty="0" err="1"/>
              <a:t>Ωm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1D3C68-24BB-8846-A933-EF9767C51129}"/>
              </a:ext>
            </a:extLst>
          </p:cNvPr>
          <p:cNvSpPr txBox="1"/>
          <p:nvPr/>
        </p:nvSpPr>
        <p:spPr>
          <a:xfrm>
            <a:off x="685316" y="4015154"/>
            <a:ext cx="2894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Manczak</a:t>
            </a:r>
            <a:r>
              <a:rPr lang="en-GB" dirty="0"/>
              <a:t> Et al., </a:t>
            </a:r>
            <a:r>
              <a:rPr lang="en-GB" dirty="0" err="1"/>
              <a:t>IMBioC</a:t>
            </a:r>
            <a:r>
              <a:rPr lang="en-GB" dirty="0"/>
              <a:t>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8136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8FB19-DE1C-1A4E-AA06-3B2C93E63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87CB34-D241-8C44-A612-4764743F1D45}"/>
              </a:ext>
            </a:extLst>
          </p:cNvPr>
          <p:cNvSpPr txBox="1"/>
          <p:nvPr/>
        </p:nvSpPr>
        <p:spPr>
          <a:xfrm>
            <a:off x="457200" y="795860"/>
            <a:ext cx="8229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2800" dirty="0"/>
              <a:t> Preliminary results of brain CSCs dielectric characterization presented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2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2800" dirty="0"/>
              <a:t> Established technique, but relatively novel target</a:t>
            </a:r>
          </a:p>
          <a:p>
            <a:r>
              <a:rPr lang="en-GB" sz="2800" dirty="0"/>
              <a:t>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2800" dirty="0"/>
              <a:t> Experimental work almost concluded, parameters extraction in progress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2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2800" dirty="0"/>
              <a:t>Relevant for sensing, isolation and treatment of CSCs</a:t>
            </a:r>
          </a:p>
          <a:p>
            <a:endParaRPr lang="en-GB" sz="2800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809480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AF096-1A9D-431D-A2E6-7D783DC2F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2209" y="1410598"/>
            <a:ext cx="6858000" cy="2387600"/>
          </a:xfrm>
        </p:spPr>
        <p:txBody>
          <a:bodyPr/>
          <a:lstStyle/>
          <a:p>
            <a:r>
              <a:rPr lang="en-GB" dirty="0">
                <a:latin typeface="+mj-lt"/>
              </a:rPr>
              <a:t>Thank You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11470B-F4CC-9D41-8A9A-F8C921EEE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585" y="4761134"/>
            <a:ext cx="2790380" cy="9680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A138C1-0F4A-5E4D-B825-3FF842D376B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230694" y="757489"/>
            <a:ext cx="1636395" cy="10039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A29E63-F44C-BC4B-8EE4-0B8528066B8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958529" y="748320"/>
            <a:ext cx="1717675" cy="11309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0A31D8-09E2-5140-862A-733EE8BB213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174062" y="765400"/>
            <a:ext cx="1073785" cy="880110"/>
          </a:xfrm>
          <a:prstGeom prst="rect">
            <a:avLst/>
          </a:prstGeom>
        </p:spPr>
      </p:pic>
      <p:pic>
        <p:nvPicPr>
          <p:cNvPr id="10" name="Picture 9" descr="horizon2020">
            <a:extLst>
              <a:ext uri="{FF2B5EF4-FFF2-40B4-BE49-F238E27FC236}">
                <a16:creationId xmlns:a16="http://schemas.microsoft.com/office/drawing/2014/main" id="{0A87ACE6-830B-C14C-A612-E460120D044F}"/>
              </a:ext>
            </a:extLst>
          </p:cNvPr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46" b="-2"/>
          <a:stretch/>
        </p:blipFill>
        <p:spPr bwMode="auto">
          <a:xfrm>
            <a:off x="559265" y="699716"/>
            <a:ext cx="2051685" cy="95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87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A2718679-AF68-4645-A96B-C33469153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8552"/>
            <a:ext cx="8229600" cy="46483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On-chip neutralization of brain cancer stem cells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BA5732-9CC9-455F-9FAD-1C21A0080F6F}"/>
              </a:ext>
            </a:extLst>
          </p:cNvPr>
          <p:cNvSpPr txBox="1"/>
          <p:nvPr/>
        </p:nvSpPr>
        <p:spPr>
          <a:xfrm>
            <a:off x="5434487" y="1782999"/>
            <a:ext cx="2872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Method 3: on-chip EF exposure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3C5E44-F7BD-4C2D-9EF9-84D06AFD7DD5}"/>
              </a:ext>
            </a:extLst>
          </p:cNvPr>
          <p:cNvGrpSpPr/>
          <p:nvPr/>
        </p:nvGrpSpPr>
        <p:grpSpPr>
          <a:xfrm>
            <a:off x="1363249" y="1197090"/>
            <a:ext cx="6880606" cy="4522304"/>
            <a:chOff x="1363249" y="1197090"/>
            <a:chExt cx="6880606" cy="452230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5FD27DF-A690-4E76-835B-DE57629E8BA3}"/>
                </a:ext>
              </a:extLst>
            </p:cNvPr>
            <p:cNvGrpSpPr/>
            <p:nvPr/>
          </p:nvGrpSpPr>
          <p:grpSpPr>
            <a:xfrm>
              <a:off x="1363249" y="1197090"/>
              <a:ext cx="6727204" cy="4522304"/>
              <a:chOff x="1890022" y="960138"/>
              <a:chExt cx="8370267" cy="5897862"/>
            </a:xfrm>
          </p:grpSpPr>
          <p:pic>
            <p:nvPicPr>
              <p:cNvPr id="10" name="Image 4">
                <a:extLst>
                  <a:ext uri="{FF2B5EF4-FFF2-40B4-BE49-F238E27FC236}">
                    <a16:creationId xmlns:a16="http://schemas.microsoft.com/office/drawing/2014/main" id="{C0E5A6D9-E7D4-4CFD-B9EA-82833A5BBE11}"/>
                  </a:ext>
                </a:extLst>
              </p:cNvPr>
              <p:cNvPicPr/>
              <p:nvPr/>
            </p:nvPicPr>
            <p:blipFill rotWithShape="1">
              <a:blip r:embed="rId2"/>
              <a:srcRect l="78506" t="27070" r="9603" b="41419"/>
              <a:stretch/>
            </p:blipFill>
            <p:spPr bwMode="auto">
              <a:xfrm>
                <a:off x="1890022" y="4084320"/>
                <a:ext cx="3257868" cy="2773680"/>
              </a:xfrm>
              <a:prstGeom prst="rect">
                <a:avLst/>
              </a:prstGeom>
              <a:ln w="31750">
                <a:solidFill>
                  <a:srgbClr val="FF0000"/>
                </a:solidFill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CD8F1670-A887-484D-8247-271986B629B1}"/>
                  </a:ext>
                </a:extLst>
              </p:cNvPr>
              <p:cNvGrpSpPr/>
              <p:nvPr/>
            </p:nvGrpSpPr>
            <p:grpSpPr>
              <a:xfrm>
                <a:off x="1890022" y="960138"/>
                <a:ext cx="8370267" cy="5797501"/>
                <a:chOff x="1890022" y="960138"/>
                <a:chExt cx="8370267" cy="5797501"/>
              </a:xfrm>
            </p:grpSpPr>
            <p:pic>
              <p:nvPicPr>
                <p:cNvPr id="12" name="Image 3">
                  <a:extLst>
                    <a:ext uri="{FF2B5EF4-FFF2-40B4-BE49-F238E27FC236}">
                      <a16:creationId xmlns:a16="http://schemas.microsoft.com/office/drawing/2014/main" id="{A87EE673-AF1C-4271-9D31-81E06FFFA1EC}"/>
                    </a:ext>
                  </a:extLst>
                </p:cNvPr>
                <p:cNvPicPr/>
                <p:nvPr/>
              </p:nvPicPr>
              <p:blipFill rotWithShape="1">
                <a:blip r:embed="rId2"/>
                <a:srcRect l="60966" t="27070" r="26710" b="40911"/>
                <a:stretch/>
              </p:blipFill>
              <p:spPr bwMode="auto">
                <a:xfrm>
                  <a:off x="1890022" y="960138"/>
                  <a:ext cx="3240405" cy="2927985"/>
                </a:xfrm>
                <a:prstGeom prst="rect">
                  <a:avLst/>
                </a:prstGeom>
                <a:ln w="31750">
                  <a:solidFill>
                    <a:srgbClr val="FF0000"/>
                  </a:solidFill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sp>
              <p:nvSpPr>
                <p:cNvPr id="13" name="Right Arrow 4">
                  <a:extLst>
                    <a:ext uri="{FF2B5EF4-FFF2-40B4-BE49-F238E27FC236}">
                      <a16:creationId xmlns:a16="http://schemas.microsoft.com/office/drawing/2014/main" id="{3AACB4E7-015A-464E-B0D4-59A0868F9A28}"/>
                    </a:ext>
                  </a:extLst>
                </p:cNvPr>
                <p:cNvSpPr/>
                <p:nvPr/>
              </p:nvSpPr>
              <p:spPr>
                <a:xfrm>
                  <a:off x="5723005" y="3520141"/>
                  <a:ext cx="963258" cy="742278"/>
                </a:xfrm>
                <a:prstGeom prst="rightArrow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B117E62D-539A-4179-9CA4-AA1495D439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224989" y="2424131"/>
                  <a:ext cx="3035300" cy="2578100"/>
                </a:xfrm>
                <a:prstGeom prst="rect">
                  <a:avLst/>
                </a:prstGeom>
                <a:ln w="31750">
                  <a:noFill/>
                </a:ln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8C700E00-B920-47C7-9A8C-2C0EBEB3A9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8506" r="15462"/>
                <a:stretch/>
              </p:blipFill>
              <p:spPr>
                <a:xfrm rot="5400000">
                  <a:off x="2208665" y="4556444"/>
                  <a:ext cx="1882552" cy="2519838"/>
                </a:xfrm>
                <a:prstGeom prst="rect">
                  <a:avLst/>
                </a:prstGeom>
              </p:spPr>
            </p:pic>
          </p:grp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8D5BCD0-73B3-46E3-A7FC-00403ADF3AF2}"/>
                </a:ext>
              </a:extLst>
            </p:cNvPr>
            <p:cNvSpPr/>
            <p:nvPr/>
          </p:nvSpPr>
          <p:spPr>
            <a:xfrm>
              <a:off x="5497572" y="1674661"/>
              <a:ext cx="2746283" cy="2621785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8408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7D667-F143-49C7-9B7C-FA8ED98DE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EF Exposure and membrane permeability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E60F4-60C9-4B3E-A38E-34C0BF6CA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991" y="844826"/>
            <a:ext cx="8468139" cy="5039139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GB" sz="2000" dirty="0"/>
              <a:t>35 µm copper Shunt and series CPW structures were fabricated in Bangor on FR-4 and connected to the </a:t>
            </a:r>
            <a:r>
              <a:rPr lang="en-GB" sz="2000" dirty="0" err="1"/>
              <a:t>Creo</a:t>
            </a:r>
            <a:r>
              <a:rPr lang="en-GB" sz="2000" dirty="0"/>
              <a:t> generator to expose cells to 8 pulses of 200ns, 1kV, 1Hz.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sz="2000" dirty="0"/>
              <a:t>Cells were cultured on cover slips which were put on top of the CPW structure for EF exposure.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sz="2000" dirty="0"/>
              <a:t>Cell lines exposed were:</a:t>
            </a:r>
          </a:p>
          <a:p>
            <a:pPr marL="0" indent="0" algn="just">
              <a:buNone/>
            </a:pPr>
            <a:r>
              <a:rPr lang="en-GB" sz="2000" dirty="0"/>
              <a:t>1- </a:t>
            </a:r>
            <a:r>
              <a:rPr lang="en-GB" sz="2000" dirty="0" err="1"/>
              <a:t>Daoy</a:t>
            </a:r>
            <a:r>
              <a:rPr lang="en-GB" sz="2000" dirty="0"/>
              <a:t> (medulloblastoma cell line that is isolated from the cerebellum).</a:t>
            </a:r>
          </a:p>
          <a:p>
            <a:pPr marL="0" indent="0" algn="just">
              <a:buNone/>
            </a:pPr>
            <a:r>
              <a:rPr lang="en-GB" sz="2000" dirty="0"/>
              <a:t>2- D283 (Medulloblastoma cells, 95-97% stem cells).</a:t>
            </a:r>
          </a:p>
          <a:p>
            <a:pPr marL="0" indent="0" algn="just">
              <a:buNone/>
            </a:pPr>
            <a:r>
              <a:rPr lang="en-GB" sz="2000" dirty="0"/>
              <a:t>3- U87 (glioblastoma cells).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sz="2000" dirty="0"/>
              <a:t>Yo-pro, a green dye, was used to check the permeability of the membrane after pulse application.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sz="2000" dirty="0"/>
              <a:t>Cells were fixed and mounted on a glass slide using a mounting gel with DAPI (to stain cell nuclei blue).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5AD27-A13C-48B7-8917-AD4D5FEB4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3561D-D3FD-48C5-8004-9D78D6C88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1882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1F67F70-E32D-4B6A-89F9-8A46418D4D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0" y="1824965"/>
            <a:ext cx="4346062" cy="3259547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66A56-6625-4AEA-8CAB-2029C160C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E4B2-BF33-4825-A5B6-70638BB83096}" type="datetime1">
              <a:rPr lang="en-GB" smtClean="0"/>
              <a:t>10/09/2018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982E6-8140-4DBA-A850-16FAD849F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7E8D6F-A3AC-4A6E-AD79-B2493E69B4FC}"/>
              </a:ext>
            </a:extLst>
          </p:cNvPr>
          <p:cNvSpPr txBox="1">
            <a:spLocks/>
          </p:cNvSpPr>
          <p:nvPr/>
        </p:nvSpPr>
        <p:spPr>
          <a:xfrm>
            <a:off x="635766" y="-211724"/>
            <a:ext cx="7269480" cy="9941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300" b="1" dirty="0" err="1">
                <a:solidFill>
                  <a:srgbClr val="C00000"/>
                </a:solidFill>
              </a:rPr>
              <a:t>Daoy</a:t>
            </a:r>
            <a:r>
              <a:rPr lang="en-GB" sz="3300" b="1" dirty="0">
                <a:solidFill>
                  <a:srgbClr val="C00000"/>
                </a:solidFill>
              </a:rPr>
              <a:t>, 200ns, 8 pulses, 1kV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9ECF5E-400A-4C98-882C-523110E359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527" y="1824965"/>
            <a:ext cx="4263203" cy="319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730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A1B1C-8F3D-4DD7-96BE-73EB9FB3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24339" y="0"/>
            <a:ext cx="7269480" cy="994172"/>
          </a:xfrm>
        </p:spPr>
        <p:txBody>
          <a:bodyPr/>
          <a:lstStyle/>
          <a:p>
            <a:r>
              <a:rPr lang="en-GB" b="1" dirty="0" err="1"/>
              <a:t>Daoy</a:t>
            </a:r>
            <a:r>
              <a:rPr lang="en-GB" b="1" dirty="0"/>
              <a:t>, 200ns, 8 pulses, 1kV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7D540-AFA3-42E0-A375-8E954D4B8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E4B2-BF33-4825-A5B6-70638BB83096}" type="datetime1">
              <a:rPr lang="en-GB" smtClean="0"/>
              <a:t>10/09/2018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A4ED5C-0AC6-4F2B-93FC-4FE79C9C6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AAEC35B-7624-4CAA-85AE-9F784F7967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1" y="1924730"/>
            <a:ext cx="4173844" cy="3130383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0EFC63-B465-4190-81D9-B819F85BF8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233" y="1924730"/>
            <a:ext cx="4210923" cy="315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23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405ADC3-F880-401A-B863-464905DEB7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14" r="24628"/>
          <a:stretch/>
        </p:blipFill>
        <p:spPr>
          <a:xfrm>
            <a:off x="2783642" y="1310178"/>
            <a:ext cx="3646975" cy="4631493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99D07-E971-4E9A-B07E-2BF205DAC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4F4F50-86D1-4572-9D97-5B90BE4FAB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-313083"/>
            <a:ext cx="9003588" cy="9941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err="1">
                <a:solidFill>
                  <a:srgbClr val="C00000"/>
                </a:solidFill>
              </a:rPr>
              <a:t>Daoy</a:t>
            </a:r>
            <a:r>
              <a:rPr lang="en-GB" sz="3200" b="1" dirty="0">
                <a:solidFill>
                  <a:srgbClr val="C00000"/>
                </a:solidFill>
              </a:rPr>
              <a:t>, 200ns, 8 pulses, 1kV fixed in 4% PFA</a:t>
            </a:r>
          </a:p>
        </p:txBody>
      </p:sp>
    </p:spTree>
    <p:extLst>
      <p:ext uri="{BB962C8B-B14F-4D97-AF65-F5344CB8AC3E}">
        <p14:creationId xmlns:p14="http://schemas.microsoft.com/office/powerpoint/2010/main" val="2191770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27392-F988-400B-840E-F5465C494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014" y="122721"/>
            <a:ext cx="7886700" cy="994172"/>
          </a:xfrm>
        </p:spPr>
        <p:txBody>
          <a:bodyPr/>
          <a:lstStyle/>
          <a:p>
            <a:r>
              <a:rPr lang="en-GB" b="1" dirty="0"/>
              <a:t>Work in Progress</a:t>
            </a:r>
            <a:br>
              <a:rPr lang="en-GB" b="1" dirty="0"/>
            </a:br>
            <a:r>
              <a:rPr lang="en-GB" b="1" dirty="0"/>
              <a:t>Moving from </a:t>
            </a:r>
            <a:r>
              <a:rPr lang="en-GB" b="1" dirty="0" err="1"/>
              <a:t>meso</a:t>
            </a:r>
            <a:r>
              <a:rPr lang="en-GB" dirty="0"/>
              <a:t>- to micro- scale</a:t>
            </a:r>
            <a:endParaRPr lang="en-GB" b="1" dirty="0"/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BE29028F-C277-4F9E-B850-6A2B29185F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85" y="1348949"/>
            <a:ext cx="3389313" cy="25419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1F40EB-F31A-4487-A722-8878F9EBBC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77" y="4380821"/>
            <a:ext cx="3005138" cy="99856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8B68C13-D983-49D0-ACED-10A24D6901C1}"/>
              </a:ext>
            </a:extLst>
          </p:cNvPr>
          <p:cNvGrpSpPr/>
          <p:nvPr/>
        </p:nvGrpSpPr>
        <p:grpSpPr>
          <a:xfrm>
            <a:off x="4831937" y="1630017"/>
            <a:ext cx="4461150" cy="1255491"/>
            <a:chOff x="3467620" y="2889033"/>
            <a:chExt cx="5256759" cy="111071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DFD00FE-DBAF-4F96-B37C-B263A803D577}"/>
                </a:ext>
              </a:extLst>
            </p:cNvPr>
            <p:cNvGrpSpPr/>
            <p:nvPr/>
          </p:nvGrpSpPr>
          <p:grpSpPr>
            <a:xfrm>
              <a:off x="3467620" y="3517082"/>
              <a:ext cx="5256759" cy="404726"/>
              <a:chOff x="4771384" y="3509862"/>
              <a:chExt cx="5256759" cy="1785448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12BC783-6EBA-4AFC-8FAD-00A1B14B5917}"/>
                  </a:ext>
                </a:extLst>
              </p:cNvPr>
              <p:cNvSpPr/>
              <p:nvPr/>
            </p:nvSpPr>
            <p:spPr>
              <a:xfrm>
                <a:off x="4771384" y="3577851"/>
                <a:ext cx="2902688" cy="17174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 sz="1350"/>
              </a:p>
            </p:txBody>
          </p:sp>
          <p:sp>
            <p:nvSpPr>
              <p:cNvPr id="20" name="TextBox 56">
                <a:extLst>
                  <a:ext uri="{FF2B5EF4-FFF2-40B4-BE49-F238E27FC236}">
                    <a16:creationId xmlns:a16="http://schemas.microsoft.com/office/drawing/2014/main" id="{4035925B-3011-44AC-B1F7-5972B191CC1B}"/>
                  </a:ext>
                </a:extLst>
              </p:cNvPr>
              <p:cNvSpPr txBox="1"/>
              <p:nvPr/>
            </p:nvSpPr>
            <p:spPr>
              <a:xfrm>
                <a:off x="8243200" y="3509862"/>
                <a:ext cx="1784943" cy="1765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de-DE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de-DE" sz="1350" dirty="0"/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64454E7-FF85-450D-8CCF-80DA88602430}"/>
                </a:ext>
              </a:extLst>
            </p:cNvPr>
            <p:cNvSpPr/>
            <p:nvPr/>
          </p:nvSpPr>
          <p:spPr>
            <a:xfrm>
              <a:off x="3625382" y="3336217"/>
              <a:ext cx="2562446" cy="186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 sz="1350"/>
            </a:p>
          </p:txBody>
        </p:sp>
        <p:sp>
          <p:nvSpPr>
            <p:cNvPr id="9" name="TextBox 72">
              <a:extLst>
                <a:ext uri="{FF2B5EF4-FFF2-40B4-BE49-F238E27FC236}">
                  <a16:creationId xmlns:a16="http://schemas.microsoft.com/office/drawing/2014/main" id="{5E396D06-088C-480F-9FAA-28FD0CCE1818}"/>
                </a:ext>
              </a:extLst>
            </p:cNvPr>
            <p:cNvSpPr txBox="1"/>
            <p:nvPr/>
          </p:nvSpPr>
          <p:spPr>
            <a:xfrm>
              <a:off x="4415244" y="3599635"/>
              <a:ext cx="178494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350" dirty="0"/>
                <a:t>BiCMOS</a:t>
              </a:r>
              <a:endParaRPr lang="de-DE" sz="1350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89CBBBE-164D-433E-89AF-E73CB70FDFC9}"/>
                </a:ext>
              </a:extLst>
            </p:cNvPr>
            <p:cNvCxnSpPr/>
            <p:nvPr/>
          </p:nvCxnSpPr>
          <p:spPr>
            <a:xfrm rot="5400000" flipH="1">
              <a:off x="6368515" y="3110021"/>
              <a:ext cx="2626" cy="452393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5BAF161-91BA-4DCE-89FD-79FE992363CF}"/>
                </a:ext>
              </a:extLst>
            </p:cNvPr>
            <p:cNvSpPr/>
            <p:nvPr/>
          </p:nvSpPr>
          <p:spPr>
            <a:xfrm>
              <a:off x="3637741" y="2889033"/>
              <a:ext cx="2562446" cy="43778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e-DE" sz="1350"/>
            </a:p>
          </p:txBody>
        </p:sp>
        <p:sp>
          <p:nvSpPr>
            <p:cNvPr id="12" name="TextBox 17">
              <a:extLst>
                <a:ext uri="{FF2B5EF4-FFF2-40B4-BE49-F238E27FC236}">
                  <a16:creationId xmlns:a16="http://schemas.microsoft.com/office/drawing/2014/main" id="{50826B49-604D-49B3-A3FE-468A843F7C28}"/>
                </a:ext>
              </a:extLst>
            </p:cNvPr>
            <p:cNvSpPr txBox="1"/>
            <p:nvPr/>
          </p:nvSpPr>
          <p:spPr>
            <a:xfrm>
              <a:off x="3696108" y="3298300"/>
              <a:ext cx="178494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350" dirty="0"/>
                <a:t>Si Channels</a:t>
              </a:r>
              <a:endParaRPr lang="de-DE" sz="1350" dirty="0"/>
            </a:p>
          </p:txBody>
        </p:sp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id="{9860B722-2209-4A4C-B003-E83ECABB6427}"/>
                </a:ext>
              </a:extLst>
            </p:cNvPr>
            <p:cNvSpPr txBox="1"/>
            <p:nvPr/>
          </p:nvSpPr>
          <p:spPr>
            <a:xfrm>
              <a:off x="3696105" y="2923257"/>
              <a:ext cx="178494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350" dirty="0"/>
                <a:t>Glass</a:t>
              </a:r>
              <a:endParaRPr lang="de-DE" sz="1350" dirty="0"/>
            </a:p>
          </p:txBody>
        </p:sp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id="{5CAF62C7-5950-49BB-A7D7-D886931FA104}"/>
                </a:ext>
              </a:extLst>
            </p:cNvPr>
            <p:cNvSpPr txBox="1"/>
            <p:nvPr/>
          </p:nvSpPr>
          <p:spPr>
            <a:xfrm>
              <a:off x="6595023" y="3553467"/>
              <a:ext cx="178494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350" dirty="0"/>
                <a:t>~735 um</a:t>
              </a:r>
              <a:endParaRPr lang="de-DE" sz="1350" dirty="0"/>
            </a:p>
          </p:txBody>
        </p:sp>
        <p:sp>
          <p:nvSpPr>
            <p:cNvPr id="15" name="TextBox 20">
              <a:extLst>
                <a:ext uri="{FF2B5EF4-FFF2-40B4-BE49-F238E27FC236}">
                  <a16:creationId xmlns:a16="http://schemas.microsoft.com/office/drawing/2014/main" id="{F23E6B2C-0AB8-48EA-A0F2-F9CC4F8D5EAB}"/>
                </a:ext>
              </a:extLst>
            </p:cNvPr>
            <p:cNvSpPr txBox="1"/>
            <p:nvPr/>
          </p:nvSpPr>
          <p:spPr>
            <a:xfrm>
              <a:off x="6595022" y="3235384"/>
              <a:ext cx="178494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350" dirty="0"/>
                <a:t>~65 um</a:t>
              </a:r>
              <a:endParaRPr lang="de-DE" sz="1350" dirty="0"/>
            </a:p>
          </p:txBody>
        </p:sp>
        <p:sp>
          <p:nvSpPr>
            <p:cNvPr id="16" name="TextBox 21">
              <a:extLst>
                <a:ext uri="{FF2B5EF4-FFF2-40B4-BE49-F238E27FC236}">
                  <a16:creationId xmlns:a16="http://schemas.microsoft.com/office/drawing/2014/main" id="{D1576124-6873-4BE9-BF02-55F7CBB32A1F}"/>
                </a:ext>
              </a:extLst>
            </p:cNvPr>
            <p:cNvSpPr txBox="1"/>
            <p:nvPr/>
          </p:nvSpPr>
          <p:spPr>
            <a:xfrm>
              <a:off x="6558958" y="2922618"/>
              <a:ext cx="178494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350" dirty="0"/>
                <a:t>300 um</a:t>
              </a:r>
              <a:endParaRPr lang="de-DE" sz="1350" dirty="0"/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6F5006AC-CBA5-4CBC-AA79-31FD30929080}"/>
                </a:ext>
              </a:extLst>
            </p:cNvPr>
            <p:cNvCxnSpPr/>
            <p:nvPr/>
          </p:nvCxnSpPr>
          <p:spPr>
            <a:xfrm rot="5400000">
              <a:off x="6323820" y="3119987"/>
              <a:ext cx="394735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584453C-ADB4-4BE1-BCA8-9A9E75BA0F9C}"/>
                </a:ext>
              </a:extLst>
            </p:cNvPr>
            <p:cNvCxnSpPr/>
            <p:nvPr/>
          </p:nvCxnSpPr>
          <p:spPr>
            <a:xfrm rot="5400000" flipH="1">
              <a:off x="6411248" y="2796250"/>
              <a:ext cx="2626" cy="255364"/>
            </a:xfrm>
            <a:prstGeom prst="line">
              <a:avLst/>
            </a:prstGeom>
            <a:ln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CBF11F4E-FDF5-4636-881D-CE698B44FD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583254" y="3441022"/>
            <a:ext cx="2281239" cy="1938368"/>
          </a:xfrm>
          <a:prstGeom prst="rect">
            <a:avLst/>
          </a:prstGeom>
          <a:ln w="317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576419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DC6C1-D3DC-4359-9CE1-7B2A919BB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79253C-D5AD-4E3A-89B3-9A05828FBDF3}"/>
              </a:ext>
            </a:extLst>
          </p:cNvPr>
          <p:cNvSpPr txBox="1"/>
          <p:nvPr/>
        </p:nvSpPr>
        <p:spPr>
          <a:xfrm>
            <a:off x="535987" y="795860"/>
            <a:ext cx="803081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2800" dirty="0"/>
              <a:t> Need for  cancer stem cells (CSCs) dielectric model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2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2800" dirty="0"/>
              <a:t> Dielectric study of human brain CSCs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2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2800" dirty="0"/>
              <a:t> Cell electrical parameters assessment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2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2800" dirty="0"/>
              <a:t> Measurement repeatability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28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2800" dirty="0"/>
              <a:t>Work in progress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457081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E5A5088-896A-44CA-AFA7-DCAA3B29E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2221"/>
            <a:ext cx="8229600" cy="464833"/>
          </a:xfrm>
        </p:spPr>
        <p:txBody>
          <a:bodyPr/>
          <a:lstStyle/>
          <a:p>
            <a:r>
              <a:rPr lang="en-GB" sz="3200" b="1" dirty="0"/>
              <a:t>Need for CSCs dielectric model (1)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BB4F54-8EA1-4BFA-B3B3-67935E13B3FB}"/>
              </a:ext>
            </a:extLst>
          </p:cNvPr>
          <p:cNvSpPr/>
          <p:nvPr/>
        </p:nvSpPr>
        <p:spPr>
          <a:xfrm>
            <a:off x="279900" y="919648"/>
            <a:ext cx="85261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spc="-5" dirty="0">
                <a:latin typeface="Times New Roman" panose="02020603050405020304" pitchFamily="18" charset="0"/>
                <a:ea typeface="MS Mincho" panose="02020609040205080304" pitchFamily="49" charset="-128"/>
              </a:rPr>
              <a:t>CSCs are thought to be crucial in solid </a:t>
            </a:r>
            <a:r>
              <a:rPr lang="en-US" sz="2400" spc="-5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tumour</a:t>
            </a:r>
            <a:r>
              <a:rPr lang="en-US" sz="2400" spc="-5" dirty="0">
                <a:latin typeface="Times New Roman" panose="02020603050405020304" pitchFamily="18" charset="0"/>
                <a:ea typeface="MS Mincho" panose="02020609040205080304" pitchFamily="49" charset="-128"/>
              </a:rPr>
              <a:t> initiation, invasion and recurrence.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spc="-5" dirty="0">
                <a:latin typeface="Times New Roman" panose="02020603050405020304" pitchFamily="18" charset="0"/>
                <a:ea typeface="MS Mincho" panose="02020609040205080304" pitchFamily="49" charset="-128"/>
                <a:hlinkClick r:id="rId2"/>
              </a:rPr>
              <a:t>www.sumcastec.eu</a:t>
            </a:r>
            <a:r>
              <a:rPr lang="en-US" sz="2400" spc="-5" dirty="0">
                <a:latin typeface="Times New Roman" panose="02020603050405020304" pitchFamily="18" charset="0"/>
                <a:ea typeface="MS Mincho" panose="02020609040205080304" pitchFamily="49" charset="-128"/>
              </a:rPr>
              <a:t> focuses on brain CSCs sensing, isolation and neutralization through a novel lab-on-chip technology</a:t>
            </a:r>
          </a:p>
          <a:p>
            <a:endParaRPr lang="en-US" sz="2400" spc="-5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endParaRPr lang="en-GB" sz="2400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5EF52F2-80C7-AA43-8C48-BE92EA331F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8" t="10103" r="5668"/>
          <a:stretch/>
        </p:blipFill>
        <p:spPr>
          <a:xfrm>
            <a:off x="5608844" y="2687447"/>
            <a:ext cx="3005138" cy="22851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18F2F6-A69B-FD43-B155-FC2A7D0A6F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844" y="5084117"/>
            <a:ext cx="3005138" cy="998569"/>
          </a:xfrm>
          <a:prstGeom prst="rect">
            <a:avLst/>
          </a:prstGeom>
        </p:spPr>
      </p:pic>
      <p:sp>
        <p:nvSpPr>
          <p:cNvPr id="22" name="Right Arrow 4">
            <a:extLst>
              <a:ext uri="{FF2B5EF4-FFF2-40B4-BE49-F238E27FC236}">
                <a16:creationId xmlns:a16="http://schemas.microsoft.com/office/drawing/2014/main" id="{969CE462-A6AE-F345-8565-08A9B5AFC269}"/>
              </a:ext>
            </a:extLst>
          </p:cNvPr>
          <p:cNvSpPr/>
          <p:nvPr/>
        </p:nvSpPr>
        <p:spPr>
          <a:xfrm>
            <a:off x="-1816101" y="4233881"/>
            <a:ext cx="774173" cy="56915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40123B-8C34-C546-BBEB-6343AFE08E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858" y="2657146"/>
            <a:ext cx="3132894" cy="14799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4BE73A7-D40D-A449-B982-E6EBF2B3F01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6" r="21768" b="44571"/>
          <a:stretch/>
        </p:blipFill>
        <p:spPr>
          <a:xfrm rot="5400000">
            <a:off x="223940" y="4339580"/>
            <a:ext cx="1858021" cy="1628189"/>
          </a:xfrm>
          <a:prstGeom prst="rect">
            <a:avLst/>
          </a:prstGeom>
        </p:spPr>
      </p:pic>
      <p:pic>
        <p:nvPicPr>
          <p:cNvPr id="26" name="Image 4">
            <a:extLst>
              <a:ext uri="{FF2B5EF4-FFF2-40B4-BE49-F238E27FC236}">
                <a16:creationId xmlns:a16="http://schemas.microsoft.com/office/drawing/2014/main" id="{D0C66800-2D2D-6749-9D3D-31882A69BBD5}"/>
              </a:ext>
            </a:extLst>
          </p:cNvPr>
          <p:cNvPicPr/>
          <p:nvPr/>
        </p:nvPicPr>
        <p:blipFill rotWithShape="1">
          <a:blip r:embed="rId7"/>
          <a:srcRect l="87406" t="37221" r="9603" b="41419"/>
          <a:stretch/>
        </p:blipFill>
        <p:spPr bwMode="auto">
          <a:xfrm>
            <a:off x="2227632" y="4227838"/>
            <a:ext cx="1229244" cy="1938785"/>
          </a:xfrm>
          <a:prstGeom prst="rect">
            <a:avLst/>
          </a:prstGeom>
          <a:ln w="31750"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7" name="Right Arrow 4">
            <a:extLst>
              <a:ext uri="{FF2B5EF4-FFF2-40B4-BE49-F238E27FC236}">
                <a16:creationId xmlns:a16="http://schemas.microsoft.com/office/drawing/2014/main" id="{14CC23F1-9980-5840-8369-8F366D004CBA}"/>
              </a:ext>
            </a:extLst>
          </p:cNvPr>
          <p:cNvSpPr/>
          <p:nvPr/>
        </p:nvSpPr>
        <p:spPr>
          <a:xfrm>
            <a:off x="4184781" y="3914078"/>
            <a:ext cx="774173" cy="569157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A045F17-EAFD-CF40-8349-17EB8B2B9BE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5118" t="32527" r="14595" b="46385"/>
          <a:stretch/>
        </p:blipFill>
        <p:spPr>
          <a:xfrm>
            <a:off x="2393576" y="2986561"/>
            <a:ext cx="423583" cy="26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70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E5A5088-896A-44CA-AFA7-DCAA3B29E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2221"/>
            <a:ext cx="8229600" cy="464833"/>
          </a:xfrm>
        </p:spPr>
        <p:txBody>
          <a:bodyPr/>
          <a:lstStyle/>
          <a:p>
            <a:r>
              <a:rPr lang="en-GB" sz="3200" b="1" dirty="0"/>
              <a:t>Need for CSCs dielectric model (2)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BB4F54-8EA1-4BFA-B3B3-67935E13B3FB}"/>
              </a:ext>
            </a:extLst>
          </p:cNvPr>
          <p:cNvSpPr/>
          <p:nvPr/>
        </p:nvSpPr>
        <p:spPr>
          <a:xfrm>
            <a:off x="279900" y="507054"/>
            <a:ext cx="85261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spc="-5" dirty="0">
                <a:latin typeface="Times New Roman" panose="02020603050405020304" pitchFamily="18" charset="0"/>
                <a:ea typeface="MS Mincho" panose="02020609040205080304" pitchFamily="49" charset="-128"/>
              </a:rPr>
              <a:t>Very few studies of brain cancer cells dielectric properties.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GB" sz="2400" spc="-5" dirty="0">
                <a:latin typeface="Times New Roman" panose="02020603050405020304" pitchFamily="18" charset="0"/>
                <a:ea typeface="MS Mincho" panose="02020609040205080304" pitchFamily="49" charset="-128"/>
              </a:rPr>
              <a:t>Growing human cancerous tissues studied applying xenograft model in mice by </a:t>
            </a:r>
            <a:r>
              <a:rPr lang="en-US" sz="2400" spc="-5" dirty="0">
                <a:latin typeface="Times New Roman" panose="02020603050405020304" pitchFamily="18" charset="0"/>
                <a:ea typeface="MS Mincho" panose="02020609040205080304" pitchFamily="49" charset="-128"/>
              </a:rPr>
              <a:t>D. Yoo</a:t>
            </a:r>
            <a:r>
              <a:rPr lang="en-US" sz="2400" spc="-5" baseline="30000" dirty="0">
                <a:latin typeface="Times New Roman" panose="02020603050405020304" pitchFamily="18" charset="0"/>
                <a:ea typeface="MS Mincho" panose="02020609040205080304" pitchFamily="49" charset="-128"/>
              </a:rPr>
              <a:t>1 </a:t>
            </a:r>
            <a:r>
              <a:rPr lang="en-GB" sz="2400" spc="-5" baseline="30000" dirty="0"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endParaRPr lang="en-US" sz="2400" spc="-5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400" spc="-5" dirty="0">
                <a:latin typeface="Times New Roman" panose="02020603050405020304" pitchFamily="18" charset="0"/>
                <a:ea typeface="MS Mincho" panose="02020609040205080304" pitchFamily="49" charset="-128"/>
              </a:rPr>
              <a:t>There are no dielectric models of human brain CSCs due to the difficulty in their isolation and culture.</a:t>
            </a:r>
          </a:p>
          <a:p>
            <a:endParaRPr lang="en-GB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935314-66F4-D44A-971F-4F3354AEC3AB}"/>
              </a:ext>
            </a:extLst>
          </p:cNvPr>
          <p:cNvSpPr txBox="1"/>
          <p:nvPr/>
        </p:nvSpPr>
        <p:spPr>
          <a:xfrm>
            <a:off x="2620537" y="5809784"/>
            <a:ext cx="4121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-5" dirty="0">
                <a:latin typeface="Times New Roman" panose="02020603050405020304" pitchFamily="18" charset="0"/>
                <a:ea typeface="MS Mincho" panose="02020609040205080304" pitchFamily="49" charset="-128"/>
              </a:rPr>
              <a:t> [1] Bioelectromagnetics25:492-497(2004)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267224-E2A1-9F45-B7BE-062FAE8D8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35" y="2583984"/>
            <a:ext cx="8724900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848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F87D16-A479-416D-81B8-7146693E7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117" y="274638"/>
            <a:ext cx="8812768" cy="464833"/>
          </a:xfrm>
        </p:spPr>
        <p:txBody>
          <a:bodyPr/>
          <a:lstStyle/>
          <a:p>
            <a:r>
              <a:rPr lang="en-US" sz="3200" spc="-5" dirty="0">
                <a:ea typeface="MS Mincho" panose="02020609040205080304" pitchFamily="49" charset="-128"/>
              </a:rPr>
              <a:t>D</a:t>
            </a:r>
            <a:r>
              <a:rPr lang="en-US" sz="3200" b="1" spc="-5" dirty="0">
                <a:ea typeface="MS Mincho" panose="02020609040205080304" pitchFamily="49" charset="-128"/>
              </a:rPr>
              <a:t>ielectric study of human brain cancer cells</a:t>
            </a:r>
            <a:endParaRPr lang="en-GB" sz="32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04EC45-5B31-4060-A6E9-E501CB9B8FBF}"/>
              </a:ext>
            </a:extLst>
          </p:cNvPr>
          <p:cNvSpPr/>
          <p:nvPr/>
        </p:nvSpPr>
        <p:spPr>
          <a:xfrm>
            <a:off x="22004" y="1251937"/>
            <a:ext cx="48849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spc="-5" dirty="0">
                <a:latin typeface="Times New Roman" panose="02020603050405020304" pitchFamily="18" charset="0"/>
                <a:ea typeface="MS Mincho" panose="02020609040205080304" pitchFamily="49" charset="-128"/>
              </a:rPr>
              <a:t>Complex permittivity measurements performed for human glioblastoma (U87) and medulloblastoma (D283) cell lines.</a:t>
            </a:r>
          </a:p>
          <a:p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Cell suspensions with a relatively pure population of CSCs measured in the frequency range of 0.5-3 GHz. </a:t>
            </a:r>
          </a:p>
          <a:p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Complex permittivity measured using an open-ended coaxial probe (Keysight Technology 85070E dielectric probe kit) and a Keysight network </a:t>
            </a:r>
            <a:r>
              <a:rPr lang="en-US" sz="20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analyser</a:t>
            </a:r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.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AE5BD13-8FDF-40CA-95F1-F859E22DA002}"/>
              </a:ext>
            </a:extLst>
          </p:cNvPr>
          <p:cNvGrpSpPr/>
          <p:nvPr/>
        </p:nvGrpSpPr>
        <p:grpSpPr>
          <a:xfrm>
            <a:off x="4831907" y="2379861"/>
            <a:ext cx="4284050" cy="2581196"/>
            <a:chOff x="3269949" y="1989515"/>
            <a:chExt cx="5162851" cy="305713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0576456-7AB5-452D-9CBB-CA17538A185F}"/>
                </a:ext>
              </a:extLst>
            </p:cNvPr>
            <p:cNvGrpSpPr/>
            <p:nvPr/>
          </p:nvGrpSpPr>
          <p:grpSpPr>
            <a:xfrm>
              <a:off x="3269949" y="1989515"/>
              <a:ext cx="5162851" cy="3057135"/>
              <a:chOff x="3269949" y="1989515"/>
              <a:chExt cx="5162851" cy="3057135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37BDF238-5E3A-4CE4-91BF-4554490D8F99}"/>
                  </a:ext>
                </a:extLst>
              </p:cNvPr>
              <p:cNvGrpSpPr/>
              <p:nvPr/>
            </p:nvGrpSpPr>
            <p:grpSpPr>
              <a:xfrm>
                <a:off x="3269949" y="1989515"/>
                <a:ext cx="5162851" cy="3057135"/>
                <a:chOff x="3269949" y="1989515"/>
                <a:chExt cx="5162851" cy="3057135"/>
              </a:xfrm>
            </p:grpSpPr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02D348EF-81A2-4F0C-AA11-B686390CF5B3}"/>
                    </a:ext>
                  </a:extLst>
                </p:cNvPr>
                <p:cNvGrpSpPr/>
                <p:nvPr/>
              </p:nvGrpSpPr>
              <p:grpSpPr>
                <a:xfrm>
                  <a:off x="3269949" y="1989515"/>
                  <a:ext cx="5162851" cy="3057135"/>
                  <a:chOff x="7029149" y="1765995"/>
                  <a:chExt cx="5162851" cy="3057135"/>
                </a:xfrm>
              </p:grpSpPr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9573CE92-375A-4AF7-AAD5-CD4DC05276A1}"/>
                      </a:ext>
                    </a:extLst>
                  </p:cNvPr>
                  <p:cNvGrpSpPr/>
                  <p:nvPr/>
                </p:nvGrpSpPr>
                <p:grpSpPr>
                  <a:xfrm>
                    <a:off x="8930640" y="2652236"/>
                    <a:ext cx="1016000" cy="1554004"/>
                    <a:chOff x="9011920" y="2652236"/>
                    <a:chExt cx="1016000" cy="1554004"/>
                  </a:xfrm>
                </p:grpSpPr>
                <p:grpSp>
                  <p:nvGrpSpPr>
                    <p:cNvPr id="35" name="Group 34">
                      <a:extLst>
                        <a:ext uri="{FF2B5EF4-FFF2-40B4-BE49-F238E27FC236}">
                          <a16:creationId xmlns:a16="http://schemas.microsoft.com/office/drawing/2014/main" id="{DC5DF45A-2063-40BB-A68E-3C7B969A78C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11920" y="3312160"/>
                      <a:ext cx="1016000" cy="894080"/>
                      <a:chOff x="9011920" y="3312160"/>
                      <a:chExt cx="1016000" cy="894080"/>
                    </a:xfrm>
                  </p:grpSpPr>
                  <p:cxnSp>
                    <p:nvCxnSpPr>
                      <p:cNvPr id="38" name="Straight Connector 37">
                        <a:extLst>
                          <a:ext uri="{FF2B5EF4-FFF2-40B4-BE49-F238E27FC236}">
                            <a16:creationId xmlns:a16="http://schemas.microsoft.com/office/drawing/2014/main" id="{8EE68382-393C-4A73-B409-66E1521E82F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011920" y="3312160"/>
                        <a:ext cx="0" cy="894080"/>
                      </a:xfrm>
                      <a:prstGeom prst="line">
                        <a:avLst/>
                      </a:prstGeom>
                      <a:ln w="317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" name="Straight Connector 38">
                        <a:extLst>
                          <a:ext uri="{FF2B5EF4-FFF2-40B4-BE49-F238E27FC236}">
                            <a16:creationId xmlns:a16="http://schemas.microsoft.com/office/drawing/2014/main" id="{563C3929-E20F-4694-B6FA-CFC235E43A20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10027920" y="3312160"/>
                        <a:ext cx="0" cy="894080"/>
                      </a:xfrm>
                      <a:prstGeom prst="line">
                        <a:avLst/>
                      </a:prstGeom>
                      <a:ln w="317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Straight Connector 39">
                        <a:extLst>
                          <a:ext uri="{FF2B5EF4-FFF2-40B4-BE49-F238E27FC236}">
                            <a16:creationId xmlns:a16="http://schemas.microsoft.com/office/drawing/2014/main" id="{6E249ED3-CA05-431A-9E7F-92432B4F353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9011920" y="4196080"/>
                        <a:ext cx="1005840" cy="0"/>
                      </a:xfrm>
                      <a:prstGeom prst="line">
                        <a:avLst/>
                      </a:prstGeom>
                      <a:ln w="317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36" name="Rectangle 35">
                      <a:extLst>
                        <a:ext uri="{FF2B5EF4-FFF2-40B4-BE49-F238E27FC236}">
                          <a16:creationId xmlns:a16="http://schemas.microsoft.com/office/drawing/2014/main" id="{221CF9FD-3F8C-4EAE-98BB-856C2264B2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32240" y="3627120"/>
                      <a:ext cx="975360" cy="558800"/>
                    </a:xfrm>
                    <a:prstGeom prst="rect">
                      <a:avLst/>
                    </a:prstGeom>
                    <a:solidFill>
                      <a:schemeClr val="accent2">
                        <a:lumMod val="60000"/>
                        <a:lumOff val="4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  <p:sp>
                  <p:nvSpPr>
                    <p:cNvPr id="37" name="Rectangle 36">
                      <a:extLst>
                        <a:ext uri="{FF2B5EF4-FFF2-40B4-BE49-F238E27FC236}">
                          <a16:creationId xmlns:a16="http://schemas.microsoft.com/office/drawing/2014/main" id="{F51CEF73-92C2-4494-A34D-468E6DDE76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89440" y="2652236"/>
                      <a:ext cx="132080" cy="1188720"/>
                    </a:xfrm>
                    <a:prstGeom prst="rect">
                      <a:avLst/>
                    </a:prstGeom>
                    <a:solidFill>
                      <a:schemeClr val="tx2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</p:grpSp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A7B368C9-91C4-4652-B5D3-C35A493DD0B4}"/>
                      </a:ext>
                    </a:extLst>
                  </p:cNvPr>
                  <p:cNvGrpSpPr/>
                  <p:nvPr/>
                </p:nvGrpSpPr>
                <p:grpSpPr>
                  <a:xfrm>
                    <a:off x="7029149" y="1800589"/>
                    <a:ext cx="1601771" cy="923330"/>
                    <a:chOff x="6551629" y="1762812"/>
                    <a:chExt cx="1601771" cy="923330"/>
                  </a:xfrm>
                </p:grpSpPr>
                <p:sp>
                  <p:nvSpPr>
                    <p:cNvPr id="33" name="TextBox 32">
                      <a:extLst>
                        <a:ext uri="{FF2B5EF4-FFF2-40B4-BE49-F238E27FC236}">
                          <a16:creationId xmlns:a16="http://schemas.microsoft.com/office/drawing/2014/main" id="{2D8F7396-418A-46B3-B1F5-E4419A75691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51629" y="1762812"/>
                      <a:ext cx="1489435" cy="923330"/>
                    </a:xfrm>
                    <a:prstGeom prst="rect">
                      <a:avLst/>
                    </a:prstGeom>
                    <a:noFill/>
                    <a:ln w="38100">
                      <a:solidFill>
                        <a:schemeClr val="accent1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endParaRPr lang="en-GB" dirty="0"/>
                    </a:p>
                    <a:p>
                      <a:pPr algn="ctr"/>
                      <a:r>
                        <a:rPr lang="en-GB" dirty="0"/>
                        <a:t>VNA</a:t>
                      </a:r>
                    </a:p>
                    <a:p>
                      <a:pPr algn="ctr"/>
                      <a:endParaRPr lang="en-GB" dirty="0"/>
                    </a:p>
                  </p:txBody>
                </p:sp>
                <p:sp>
                  <p:nvSpPr>
                    <p:cNvPr id="34" name="Rectangle 33">
                      <a:extLst>
                        <a:ext uri="{FF2B5EF4-FFF2-40B4-BE49-F238E27FC236}">
                          <a16:creationId xmlns:a16="http://schemas.microsoft.com/office/drawing/2014/main" id="{794730C1-828C-4326-A1AD-722BB7D93E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41064" y="2164080"/>
                      <a:ext cx="112336" cy="111760"/>
                    </a:xfrm>
                    <a:prstGeom prst="rect">
                      <a:avLst/>
                    </a:prstGeom>
                    <a:solidFill>
                      <a:schemeClr val="tx2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/>
                    </a:p>
                  </p:txBody>
                </p:sp>
              </p:grp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770616DD-B8E2-4BA7-838A-979F8C91896D}"/>
                      </a:ext>
                    </a:extLst>
                  </p:cNvPr>
                  <p:cNvSpPr/>
                  <p:nvPr/>
                </p:nvSpPr>
                <p:spPr>
                  <a:xfrm>
                    <a:off x="8630920" y="2241934"/>
                    <a:ext cx="858520" cy="45719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6" name="Rectangle: Single Corner Rounded 25">
                    <a:extLst>
                      <a:ext uri="{FF2B5EF4-FFF2-40B4-BE49-F238E27FC236}">
                        <a16:creationId xmlns:a16="http://schemas.microsoft.com/office/drawing/2014/main" id="{3FC71EFA-7642-4B19-82AC-88E2742E7188}"/>
                      </a:ext>
                    </a:extLst>
                  </p:cNvPr>
                  <p:cNvSpPr/>
                  <p:nvPr/>
                </p:nvSpPr>
                <p:spPr>
                  <a:xfrm flipH="1">
                    <a:off x="9448800" y="2244473"/>
                    <a:ext cx="45719" cy="440876"/>
                  </a:xfrm>
                  <a:prstGeom prst="round1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9E0CEBB9-239A-40DC-8D06-E5073867FCD4}"/>
                      </a:ext>
                    </a:extLst>
                  </p:cNvPr>
                  <p:cNvSpPr txBox="1"/>
                  <p:nvPr/>
                </p:nvSpPr>
                <p:spPr>
                  <a:xfrm>
                    <a:off x="10257079" y="2582915"/>
                    <a:ext cx="17576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dirty="0"/>
                      <a:t>Coaxial Probe</a:t>
                    </a:r>
                  </a:p>
                </p:txBody>
              </p:sp>
              <p:sp>
                <p:nvSpPr>
                  <p:cNvPr id="28" name="TextBox 27">
                    <a:extLst>
                      <a:ext uri="{FF2B5EF4-FFF2-40B4-BE49-F238E27FC236}">
                        <a16:creationId xmlns:a16="http://schemas.microsoft.com/office/drawing/2014/main" id="{CCA374A4-AA50-46DA-B36E-10CEDAD21247}"/>
                      </a:ext>
                    </a:extLst>
                  </p:cNvPr>
                  <p:cNvSpPr txBox="1"/>
                  <p:nvPr/>
                </p:nvSpPr>
                <p:spPr>
                  <a:xfrm>
                    <a:off x="9870999" y="1765995"/>
                    <a:ext cx="202311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dirty="0"/>
                      <a:t>Connecting Cable</a:t>
                    </a:r>
                  </a:p>
                </p:txBody>
              </p:sp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B4FA82DB-54AF-4960-9AFF-593C6E6C0D48}"/>
                      </a:ext>
                    </a:extLst>
                  </p:cNvPr>
                  <p:cNvSpPr txBox="1"/>
                  <p:nvPr/>
                </p:nvSpPr>
                <p:spPr>
                  <a:xfrm>
                    <a:off x="10210800" y="4176799"/>
                    <a:ext cx="1981200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dirty="0"/>
                      <a:t>A cell in suspension</a:t>
                    </a:r>
                  </a:p>
                </p:txBody>
              </p:sp>
              <p:cxnSp>
                <p:nvCxnSpPr>
                  <p:cNvPr id="30" name="Straight Arrow Connector 29">
                    <a:extLst>
                      <a:ext uri="{FF2B5EF4-FFF2-40B4-BE49-F238E27FC236}">
                        <a16:creationId xmlns:a16="http://schemas.microsoft.com/office/drawing/2014/main" id="{1F4EFB5C-6A2A-4D89-A65E-8ECB08DBC685}"/>
                      </a:ext>
                    </a:extLst>
                  </p:cNvPr>
                  <p:cNvCxnSpPr>
                    <a:stCxn id="28" idx="1"/>
                  </p:cNvCxnSpPr>
                  <p:nvPr/>
                </p:nvCxnSpPr>
                <p:spPr>
                  <a:xfrm flipH="1">
                    <a:off x="9579610" y="1950661"/>
                    <a:ext cx="291389" cy="251196"/>
                  </a:xfrm>
                  <a:prstGeom prst="straightConnector1">
                    <a:avLst/>
                  </a:prstGeom>
                  <a:ln w="31750">
                    <a:solidFill>
                      <a:schemeClr val="accent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Straight Arrow Connector 30">
                    <a:extLst>
                      <a:ext uri="{FF2B5EF4-FFF2-40B4-BE49-F238E27FC236}">
                        <a16:creationId xmlns:a16="http://schemas.microsoft.com/office/drawing/2014/main" id="{F6E930C3-C7C1-448B-952F-B3E315E030BF}"/>
                      </a:ext>
                    </a:extLst>
                  </p:cNvPr>
                  <p:cNvCxnSpPr>
                    <a:stCxn id="27" idx="1"/>
                  </p:cNvCxnSpPr>
                  <p:nvPr/>
                </p:nvCxnSpPr>
                <p:spPr>
                  <a:xfrm flipH="1">
                    <a:off x="9629140" y="2767581"/>
                    <a:ext cx="627939" cy="270259"/>
                  </a:xfrm>
                  <a:prstGeom prst="straightConnector1">
                    <a:avLst/>
                  </a:prstGeom>
                  <a:ln w="31750"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Arrow Connector 31">
                    <a:extLst>
                      <a:ext uri="{FF2B5EF4-FFF2-40B4-BE49-F238E27FC236}">
                        <a16:creationId xmlns:a16="http://schemas.microsoft.com/office/drawing/2014/main" id="{5874BCA9-1329-456E-A3C6-B7B6716E60C4}"/>
                      </a:ext>
                    </a:extLst>
                  </p:cNvPr>
                  <p:cNvCxnSpPr>
                    <a:cxnSpLocks/>
                    <a:stCxn id="29" idx="1"/>
                  </p:cNvCxnSpPr>
                  <p:nvPr/>
                </p:nvCxnSpPr>
                <p:spPr>
                  <a:xfrm flipH="1" flipV="1">
                    <a:off x="9608820" y="4061917"/>
                    <a:ext cx="601980" cy="438048"/>
                  </a:xfrm>
                  <a:prstGeom prst="straightConnector1">
                    <a:avLst/>
                  </a:prstGeom>
                  <a:ln w="31750"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0FA1ED41-7600-4261-8C3F-0BD73AA139B4}"/>
                    </a:ext>
                  </a:extLst>
                </p:cNvPr>
                <p:cNvSpPr/>
                <p:nvPr/>
              </p:nvSpPr>
              <p:spPr>
                <a:xfrm>
                  <a:off x="5280660" y="396240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75514AEB-E574-42A6-92D1-0E8FE1DCD300}"/>
                    </a:ext>
                  </a:extLst>
                </p:cNvPr>
                <p:cNvSpPr/>
                <p:nvPr/>
              </p:nvSpPr>
              <p:spPr>
                <a:xfrm>
                  <a:off x="5910580" y="408432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1A56E894-18BF-44C6-BFAA-83E1279A46DD}"/>
                    </a:ext>
                  </a:extLst>
                </p:cNvPr>
                <p:cNvSpPr/>
                <p:nvPr/>
              </p:nvSpPr>
              <p:spPr>
                <a:xfrm>
                  <a:off x="5585460" y="426720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F1DDD988-C2F1-4F03-B834-E7618FB91DB9}"/>
                    </a:ext>
                  </a:extLst>
                </p:cNvPr>
                <p:cNvSpPr/>
                <p:nvPr/>
              </p:nvSpPr>
              <p:spPr>
                <a:xfrm>
                  <a:off x="5250180" y="418592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357B86DD-6F43-4A25-80D3-E59EA5B28DE1}"/>
                    </a:ext>
                  </a:extLst>
                </p:cNvPr>
                <p:cNvSpPr/>
                <p:nvPr/>
              </p:nvSpPr>
              <p:spPr>
                <a:xfrm>
                  <a:off x="5768340" y="422656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7486EDC6-DD07-4C4E-A01A-1E6AC3B3F4A7}"/>
                    </a:ext>
                  </a:extLst>
                </p:cNvPr>
                <p:cNvSpPr/>
                <p:nvPr/>
              </p:nvSpPr>
              <p:spPr>
                <a:xfrm>
                  <a:off x="5849620" y="393192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37B56B78-1C19-4860-936E-7D7B80D0CF43}"/>
                    </a:ext>
                  </a:extLst>
                </p:cNvPr>
                <p:cNvSpPr/>
                <p:nvPr/>
              </p:nvSpPr>
              <p:spPr>
                <a:xfrm>
                  <a:off x="5453380" y="394208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998B8532-72C3-4E23-B5C1-B89A2FEE288A}"/>
                    </a:ext>
                  </a:extLst>
                </p:cNvPr>
                <p:cNvSpPr/>
                <p:nvPr/>
              </p:nvSpPr>
              <p:spPr>
                <a:xfrm>
                  <a:off x="6042660" y="396240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EFAE5EE9-9276-4934-9640-1249991AE983}"/>
                    </a:ext>
                  </a:extLst>
                </p:cNvPr>
                <p:cNvSpPr/>
                <p:nvPr/>
              </p:nvSpPr>
              <p:spPr>
                <a:xfrm>
                  <a:off x="5392420" y="424688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3B780A20-AB9E-45FF-924E-1231F7416D26}"/>
                    </a:ext>
                  </a:extLst>
                </p:cNvPr>
                <p:cNvSpPr/>
                <p:nvPr/>
              </p:nvSpPr>
              <p:spPr>
                <a:xfrm>
                  <a:off x="6022340" y="423672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A0B2E6D3-79EF-455A-BE4D-70E9F5F080D2}"/>
                    </a:ext>
                  </a:extLst>
                </p:cNvPr>
                <p:cNvSpPr/>
                <p:nvPr/>
              </p:nvSpPr>
              <p:spPr>
                <a:xfrm>
                  <a:off x="5565140" y="4064000"/>
                  <a:ext cx="63500" cy="81756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26B7DA9-36D3-4099-83ED-870B2E616829}"/>
                  </a:ext>
                </a:extLst>
              </p:cNvPr>
              <p:cNvSpPr/>
              <p:nvPr/>
            </p:nvSpPr>
            <p:spPr>
              <a:xfrm>
                <a:off x="5717540" y="4145280"/>
                <a:ext cx="63500" cy="81756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AE4B853F-96AD-4B57-9A75-19F38442B4F3}"/>
                  </a:ext>
                </a:extLst>
              </p:cNvPr>
              <p:cNvSpPr/>
              <p:nvPr/>
            </p:nvSpPr>
            <p:spPr>
              <a:xfrm>
                <a:off x="5341620" y="4074160"/>
                <a:ext cx="63500" cy="81756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5BA78BA-857E-4558-9AC4-AEBD73F7D4FF}"/>
                </a:ext>
              </a:extLst>
            </p:cNvPr>
            <p:cNvSpPr/>
            <p:nvPr/>
          </p:nvSpPr>
          <p:spPr>
            <a:xfrm>
              <a:off x="5443220" y="4155440"/>
              <a:ext cx="63500" cy="8175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04525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5183" y="166687"/>
            <a:ext cx="7197436" cy="348625"/>
          </a:xfrm>
        </p:spPr>
        <p:txBody>
          <a:bodyPr/>
          <a:lstStyle/>
          <a:p>
            <a:r>
              <a:rPr lang="fr-FR" sz="3200" dirty="0" err="1"/>
              <a:t>Cell</a:t>
            </a:r>
            <a:r>
              <a:rPr lang="fr-FR" sz="3200" dirty="0"/>
              <a:t> </a:t>
            </a:r>
            <a:r>
              <a:rPr lang="fr-FR" sz="3200" dirty="0" err="1"/>
              <a:t>electrical</a:t>
            </a:r>
            <a:r>
              <a:rPr lang="fr-FR" sz="3200" dirty="0"/>
              <a:t> </a:t>
            </a:r>
            <a:r>
              <a:rPr lang="fr-FR" sz="3200" dirty="0" err="1"/>
              <a:t>parameter</a:t>
            </a:r>
            <a:r>
              <a:rPr lang="fr-FR" sz="3200" dirty="0"/>
              <a:t> </a:t>
            </a:r>
            <a:r>
              <a:rPr lang="fr-FR" sz="3200" dirty="0" err="1"/>
              <a:t>assessment</a:t>
            </a:r>
            <a:endParaRPr lang="it-IT" sz="32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84B37A7-9F77-4B7F-B590-BD6A7A4A12FE}"/>
              </a:ext>
            </a:extLst>
          </p:cNvPr>
          <p:cNvGrpSpPr/>
          <p:nvPr/>
        </p:nvGrpSpPr>
        <p:grpSpPr>
          <a:xfrm>
            <a:off x="228600" y="805070"/>
            <a:ext cx="8607287" cy="5127462"/>
            <a:chOff x="1219200" y="1447796"/>
            <a:chExt cx="6705597" cy="395028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60E9330-1FEF-450A-8C15-B6B83D7B57BD}"/>
                </a:ext>
              </a:extLst>
            </p:cNvPr>
            <p:cNvGrpSpPr/>
            <p:nvPr/>
          </p:nvGrpSpPr>
          <p:grpSpPr>
            <a:xfrm>
              <a:off x="1219200" y="1447796"/>
              <a:ext cx="6705597" cy="3950289"/>
              <a:chOff x="1219200" y="1447796"/>
              <a:chExt cx="6705597" cy="3950289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4197924" y="1447796"/>
                <a:ext cx="3726873" cy="1365623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/>
                <a:endParaRPr lang="it-IT" sz="13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4" name="ZoneTexte 3"/>
              <p:cNvSpPr txBox="1"/>
              <p:nvPr/>
            </p:nvSpPr>
            <p:spPr>
              <a:xfrm>
                <a:off x="4260270" y="1468604"/>
                <a:ext cx="3602182" cy="12092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342900"/>
                <a:r>
                  <a:rPr lang="en-US" sz="1600" dirty="0">
                    <a:solidFill>
                      <a:prstClr val="black"/>
                    </a:solidFill>
                    <a:latin typeface="Calibri"/>
                  </a:rPr>
                  <a:t>Computing average of </a:t>
                </a:r>
                <a:r>
                  <a:rPr lang="en-US" sz="1600" b="1" dirty="0">
                    <a:solidFill>
                      <a:srgbClr val="D22733"/>
                    </a:solidFill>
                    <a:latin typeface="Calibri"/>
                  </a:rPr>
                  <a:t>real and imaginary parts </a:t>
                </a:r>
                <a:r>
                  <a:rPr lang="en-US" sz="1600" dirty="0">
                    <a:solidFill>
                      <a:prstClr val="black"/>
                    </a:solidFill>
                    <a:latin typeface="Calibri"/>
                  </a:rPr>
                  <a:t>(AVGs) </a:t>
                </a:r>
                <a:endParaRPr lang="en-US" sz="1600" dirty="0">
                  <a:solidFill>
                    <a:srgbClr val="4BACC6">
                      <a:lumMod val="20000"/>
                      <a:lumOff val="80000"/>
                    </a:srgbClr>
                  </a:solidFill>
                  <a:latin typeface="Calibri"/>
                </a:endParaRPr>
              </a:p>
              <a:p>
                <a:pPr defTabSz="342900"/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- 3 independent experiments </a:t>
                </a:r>
              </a:p>
              <a:p>
                <a:pPr defTabSz="342900"/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- Each experiment has 5 repetitions</a:t>
                </a:r>
              </a:p>
              <a:p>
                <a:pPr defTabSz="342900"/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- Total file averaged for each condition=15</a:t>
                </a:r>
              </a:p>
              <a:p>
                <a:pPr defTabSz="342900"/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- Comparison of AVG for the different concentrations  </a:t>
                </a: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1219200" y="1447796"/>
                <a:ext cx="2369127" cy="183436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/>
                <a:endParaRPr lang="it-IT" sz="13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" name="ZoneTexte 5"/>
              <p:cNvSpPr txBox="1"/>
              <p:nvPr/>
            </p:nvSpPr>
            <p:spPr>
              <a:xfrm>
                <a:off x="1298867" y="1457910"/>
                <a:ext cx="2289461" cy="1800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342900"/>
                <a:r>
                  <a:rPr lang="en-US" sz="1600" b="1" dirty="0">
                    <a:solidFill>
                      <a:srgbClr val="D22733"/>
                    </a:solidFill>
                    <a:latin typeface="Calibri"/>
                  </a:rPr>
                  <a:t>Experimental Conditions</a:t>
                </a:r>
              </a:p>
              <a:p>
                <a:pPr defTabSz="342900"/>
                <a:endParaRPr lang="en-US" sz="1600" b="1" dirty="0">
                  <a:solidFill>
                    <a:srgbClr val="D22733"/>
                  </a:solidFill>
                  <a:latin typeface="Calibri"/>
                </a:endParaRPr>
              </a:p>
              <a:p>
                <a:pPr marL="214313" indent="-214313" defTabSz="342900">
                  <a:buFont typeface="Calibri" panose="020F0502020204030204" pitchFamily="34" charset="0"/>
                  <a:buChar char="‒"/>
                </a:pPr>
                <a:r>
                  <a:rPr lang="en-US" sz="1600" dirty="0">
                    <a:solidFill>
                      <a:srgbClr val="EEECE1">
                        <a:lumMod val="25000"/>
                      </a:srgbClr>
                    </a:solidFill>
                    <a:latin typeface="Calibri"/>
                  </a:rPr>
                  <a:t>Buffer (PBS+H2O+ sucrose)</a:t>
                </a:r>
              </a:p>
              <a:p>
                <a:pPr marL="214313" indent="-214313" defTabSz="342900">
                  <a:buFont typeface="Calibri" panose="020F0502020204030204" pitchFamily="34" charset="0"/>
                  <a:buChar char="‒"/>
                </a:pPr>
                <a:r>
                  <a:rPr lang="en-US" sz="1600" dirty="0">
                    <a:solidFill>
                      <a:srgbClr val="EEECE1">
                        <a:lumMod val="25000"/>
                      </a:srgbClr>
                    </a:solidFill>
                    <a:latin typeface="Calibri"/>
                  </a:rPr>
                  <a:t>MEM</a:t>
                </a:r>
              </a:p>
              <a:p>
                <a:pPr marL="214313" indent="-214313" defTabSz="342900">
                  <a:buFont typeface="Calibri" panose="020F0502020204030204" pitchFamily="34" charset="0"/>
                  <a:buChar char="‒"/>
                </a:pPr>
                <a:r>
                  <a:rPr lang="en-US" sz="1600" dirty="0">
                    <a:solidFill>
                      <a:srgbClr val="EEECE1">
                        <a:lumMod val="25000"/>
                      </a:srgbClr>
                    </a:solidFill>
                    <a:latin typeface="Calibri"/>
                  </a:rPr>
                  <a:t>DMEM</a:t>
                </a:r>
              </a:p>
              <a:p>
                <a:pPr marL="214313" indent="-214313" defTabSz="342900">
                  <a:buFont typeface="Calibri" panose="020F0502020204030204" pitchFamily="34" charset="0"/>
                  <a:buChar char="‒"/>
                </a:pPr>
                <a:r>
                  <a:rPr lang="en-US" sz="1600" dirty="0">
                    <a:solidFill>
                      <a:srgbClr val="1F497D">
                        <a:lumMod val="75000"/>
                      </a:srgbClr>
                    </a:solidFill>
                    <a:latin typeface="Calibri"/>
                  </a:rPr>
                  <a:t>D283 in MEM (5, 10, 20 </a:t>
                </a:r>
                <a:r>
                  <a:rPr lang="en-US" sz="1600" dirty="0" err="1">
                    <a:solidFill>
                      <a:srgbClr val="1F497D">
                        <a:lumMod val="75000"/>
                      </a:srgbClr>
                    </a:solidFill>
                    <a:latin typeface="Calibri"/>
                  </a:rPr>
                  <a:t>mln</a:t>
                </a:r>
                <a:r>
                  <a:rPr lang="en-US" sz="1600" dirty="0">
                    <a:solidFill>
                      <a:srgbClr val="1F497D">
                        <a:lumMod val="75000"/>
                      </a:srgbClr>
                    </a:solidFill>
                    <a:latin typeface="Calibri"/>
                  </a:rPr>
                  <a:t>)</a:t>
                </a:r>
              </a:p>
              <a:p>
                <a:pPr marL="214313" indent="-214313" defTabSz="342900">
                  <a:buFont typeface="Calibri" panose="020F0502020204030204" pitchFamily="34" charset="0"/>
                  <a:buChar char="‒"/>
                </a:pPr>
                <a:r>
                  <a:rPr lang="en-US" sz="1600" dirty="0">
                    <a:solidFill>
                      <a:srgbClr val="1F497D">
                        <a:lumMod val="75000"/>
                      </a:srgbClr>
                    </a:solidFill>
                    <a:latin typeface="Calibri"/>
                  </a:rPr>
                  <a:t>D283 in buffer (5, 10, 20 </a:t>
                </a:r>
                <a:r>
                  <a:rPr lang="en-US" sz="1600" dirty="0" err="1">
                    <a:solidFill>
                      <a:srgbClr val="1F497D">
                        <a:lumMod val="75000"/>
                      </a:srgbClr>
                    </a:solidFill>
                    <a:latin typeface="Calibri"/>
                  </a:rPr>
                  <a:t>mln</a:t>
                </a:r>
                <a:r>
                  <a:rPr lang="en-US" sz="1600" dirty="0">
                    <a:solidFill>
                      <a:srgbClr val="1F497D">
                        <a:lumMod val="75000"/>
                      </a:srgbClr>
                    </a:solidFill>
                    <a:latin typeface="Calibri"/>
                  </a:rPr>
                  <a:t>)</a:t>
                </a:r>
              </a:p>
              <a:p>
                <a:pPr marL="214313" indent="-214313" defTabSz="342900">
                  <a:buFont typeface="Calibri" panose="020F0502020204030204" pitchFamily="34" charset="0"/>
                  <a:buChar char="‒"/>
                </a:pPr>
                <a:r>
                  <a:rPr lang="en-US" sz="1600" dirty="0">
                    <a:solidFill>
                      <a:srgbClr val="C0504D">
                        <a:lumMod val="75000"/>
                      </a:srgbClr>
                    </a:solidFill>
                    <a:latin typeface="Calibri"/>
                  </a:rPr>
                  <a:t>U87 in DMEM (5, 10, 20 </a:t>
                </a:r>
                <a:r>
                  <a:rPr lang="en-US" sz="1600" dirty="0" err="1">
                    <a:solidFill>
                      <a:srgbClr val="C0504D">
                        <a:lumMod val="75000"/>
                      </a:srgbClr>
                    </a:solidFill>
                    <a:latin typeface="Calibri"/>
                  </a:rPr>
                  <a:t>mln</a:t>
                </a:r>
                <a:r>
                  <a:rPr lang="en-US" sz="1600" dirty="0">
                    <a:solidFill>
                      <a:srgbClr val="C0504D">
                        <a:lumMod val="75000"/>
                      </a:srgbClr>
                    </a:solidFill>
                    <a:latin typeface="Calibri"/>
                  </a:rPr>
                  <a:t>)</a:t>
                </a:r>
              </a:p>
              <a:p>
                <a:pPr marL="214313" indent="-214313" defTabSz="342900">
                  <a:buFont typeface="Calibri" panose="020F0502020204030204" pitchFamily="34" charset="0"/>
                  <a:buChar char="‒"/>
                </a:pPr>
                <a:r>
                  <a:rPr lang="en-US" sz="1600" dirty="0">
                    <a:solidFill>
                      <a:srgbClr val="C0504D">
                        <a:lumMod val="75000"/>
                      </a:srgbClr>
                    </a:solidFill>
                    <a:latin typeface="Calibri"/>
                  </a:rPr>
                  <a:t>U87 in buffer (5, 10, 20 </a:t>
                </a:r>
                <a:r>
                  <a:rPr lang="en-US" sz="1600" dirty="0" err="1">
                    <a:solidFill>
                      <a:srgbClr val="C0504D">
                        <a:lumMod val="75000"/>
                      </a:srgbClr>
                    </a:solidFill>
                    <a:latin typeface="Calibri"/>
                  </a:rPr>
                  <a:t>mln</a:t>
                </a:r>
                <a:r>
                  <a:rPr lang="en-US" sz="1600" dirty="0">
                    <a:solidFill>
                      <a:srgbClr val="C0504D">
                        <a:lumMod val="75000"/>
                      </a:srgbClr>
                    </a:solidFill>
                    <a:latin typeface="Calibri"/>
                  </a:rPr>
                  <a:t>)</a:t>
                </a:r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4197924" y="2850940"/>
                <a:ext cx="3726873" cy="66183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/>
                <a:endParaRPr lang="it-IT" sz="13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4197924" y="3550362"/>
                <a:ext cx="3726873" cy="98763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/>
                <a:endParaRPr lang="it-IT" sz="13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0" name="ZoneTexte 9"/>
              <p:cNvSpPr txBox="1"/>
              <p:nvPr/>
            </p:nvSpPr>
            <p:spPr>
              <a:xfrm>
                <a:off x="4197925" y="3584057"/>
                <a:ext cx="3685311" cy="829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342900"/>
                <a:r>
                  <a:rPr lang="en-US" sz="1600" dirty="0">
                    <a:solidFill>
                      <a:prstClr val="black"/>
                    </a:solidFill>
                    <a:latin typeface="Calibri"/>
                  </a:rPr>
                  <a:t>Evaluation of statistical significant differences for comparable conditions</a:t>
                </a:r>
              </a:p>
              <a:p>
                <a:pPr defTabSz="342900"/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- Fit AVG(medium), Fit AVG(20 </a:t>
                </a:r>
                <a:r>
                  <a:rPr lang="en-US" sz="1600" dirty="0" err="1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mln</a:t>
                </a:r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), </a:t>
                </a:r>
                <a:r>
                  <a:rPr lang="en-US" sz="1600" dirty="0" err="1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FitAVG</a:t>
                </a:r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(10mln),   </a:t>
                </a:r>
                <a:r>
                  <a:rPr lang="en-US" sz="1600" dirty="0" err="1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FitAVG</a:t>
                </a:r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(5mln) </a:t>
                </a:r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  <a:sym typeface="Symbol" panose="05050102010706020507" pitchFamily="18" charset="2"/>
                  </a:rPr>
                  <a:t> p for each set of assessed parameters</a:t>
                </a:r>
                <a:endParaRPr lang="en-US" sz="1600" dirty="0">
                  <a:solidFill>
                    <a:srgbClr val="4BACC6">
                      <a:lumMod val="20000"/>
                      <a:lumOff val="8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197924" y="4581589"/>
                <a:ext cx="3726873" cy="816496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/>
                <a:endParaRPr lang="it-IT" sz="135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2" name="ZoneTexte 11"/>
              <p:cNvSpPr txBox="1"/>
              <p:nvPr/>
            </p:nvSpPr>
            <p:spPr>
              <a:xfrm>
                <a:off x="4281054" y="4567736"/>
                <a:ext cx="3602182" cy="829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342900"/>
                <a:r>
                  <a:rPr lang="en-US" sz="1600" dirty="0">
                    <a:solidFill>
                      <a:prstClr val="black"/>
                    </a:solidFill>
                    <a:latin typeface="Calibri"/>
                  </a:rPr>
                  <a:t>Maximum Likelihood minimization of all fitted parameters (µ and </a:t>
                </a:r>
                <a:r>
                  <a:rPr lang="en-US" sz="1600" dirty="0">
                    <a:solidFill>
                      <a:prstClr val="black"/>
                    </a:solidFill>
                    <a:latin typeface="Calibri"/>
                    <a:sym typeface="Symbol" panose="05050102010706020507" pitchFamily="18" charset="2"/>
                  </a:rPr>
                  <a:t></a:t>
                </a:r>
                <a:r>
                  <a:rPr lang="en-US" sz="1600" baseline="30000" dirty="0">
                    <a:solidFill>
                      <a:prstClr val="black"/>
                    </a:solidFill>
                    <a:latin typeface="Calibri"/>
                    <a:sym typeface="Symbol" panose="05050102010706020507" pitchFamily="18" charset="2"/>
                  </a:rPr>
                  <a:t>2</a:t>
                </a:r>
                <a:r>
                  <a:rPr lang="en-US" sz="1600" dirty="0">
                    <a:solidFill>
                      <a:prstClr val="black"/>
                    </a:solidFill>
                    <a:latin typeface="Calibri"/>
                    <a:sym typeface="Symbol" panose="05050102010706020507" pitchFamily="18" charset="2"/>
                  </a:rPr>
                  <a:t>)</a:t>
                </a:r>
                <a:endParaRPr lang="en-US" sz="1600" dirty="0">
                  <a:solidFill>
                    <a:prstClr val="black"/>
                  </a:solidFill>
                  <a:latin typeface="Calibri"/>
                </a:endParaRPr>
              </a:p>
              <a:p>
                <a:pPr defTabSz="342900"/>
                <a:r>
                  <a:rPr lang="en-US" sz="1600" dirty="0">
                    <a:solidFill>
                      <a:srgbClr val="4BACC6">
                        <a:lumMod val="20000"/>
                        <a:lumOff val="80000"/>
                      </a:srgbClr>
                    </a:solidFill>
                    <a:latin typeface="Calibri"/>
                  </a:rPr>
                  <a:t>- Weighted mean value and standard deviation of weighted mean </a:t>
                </a:r>
              </a:p>
            </p:txBody>
          </p:sp>
          <p:sp>
            <p:nvSpPr>
              <p:cNvPr id="24" name="ZoneTexte 23"/>
              <p:cNvSpPr txBox="1"/>
              <p:nvPr/>
            </p:nvSpPr>
            <p:spPr>
              <a:xfrm rot="16200000">
                <a:off x="2185018" y="3179077"/>
                <a:ext cx="3682110" cy="239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342900"/>
                <a:r>
                  <a:rPr lang="fr-FR" sz="1400" dirty="0" err="1">
                    <a:solidFill>
                      <a:prstClr val="black"/>
                    </a:solidFill>
                    <a:latin typeface="Calibri"/>
                  </a:rPr>
                  <a:t>Merla</a:t>
                </a:r>
                <a:r>
                  <a:rPr lang="fr-FR" sz="1400" dirty="0">
                    <a:solidFill>
                      <a:prstClr val="black"/>
                    </a:solidFill>
                    <a:latin typeface="Calibri"/>
                  </a:rPr>
                  <a:t> et al., TMTT 58:3, 2010; </a:t>
                </a:r>
                <a:r>
                  <a:rPr lang="fr-FR" sz="1400" dirty="0" err="1">
                    <a:solidFill>
                      <a:prstClr val="black"/>
                    </a:solidFill>
                    <a:latin typeface="Calibri"/>
                  </a:rPr>
                  <a:t>Denzi</a:t>
                </a:r>
                <a:r>
                  <a:rPr lang="fr-FR" sz="1400" dirty="0">
                    <a:solidFill>
                      <a:prstClr val="black"/>
                    </a:solidFill>
                    <a:latin typeface="Calibri"/>
                  </a:rPr>
                  <a:t> et al., TBME 62:6, 2015</a:t>
                </a:r>
                <a:endParaRPr lang="it-IT" sz="1400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8" name="ZoneTexte 7"/>
            <p:cNvSpPr txBox="1"/>
            <p:nvPr/>
          </p:nvSpPr>
          <p:spPr>
            <a:xfrm>
              <a:off x="4281054" y="2899429"/>
              <a:ext cx="360218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1600" dirty="0">
                  <a:solidFill>
                    <a:prstClr val="black"/>
                  </a:solidFill>
                  <a:latin typeface="Calibri"/>
                </a:rPr>
                <a:t>Fitting of AVGs using inverse EMT </a:t>
              </a:r>
            </a:p>
            <a:p>
              <a:pPr marL="214313" indent="-214313" defTabSz="342900">
                <a:buFontTx/>
                <a:buChar char="-"/>
              </a:pPr>
              <a:r>
                <a:rPr lang="en-US" sz="1600" dirty="0">
                  <a:solidFill>
                    <a:srgbClr val="4BACC6">
                      <a:lumMod val="20000"/>
                      <a:lumOff val="80000"/>
                    </a:srgbClr>
                  </a:solidFill>
                  <a:latin typeface="Calibri"/>
                </a:rPr>
                <a:t>15 different fitting for real and imaginary parts</a:t>
              </a:r>
            </a:p>
            <a:p>
              <a:pPr marL="214313" indent="-214313" defTabSz="342900">
                <a:buFontTx/>
                <a:buChar char="-"/>
              </a:pPr>
              <a:r>
                <a:rPr lang="en-US" sz="1600" dirty="0">
                  <a:solidFill>
                    <a:srgbClr val="4BACC6">
                      <a:lumMod val="20000"/>
                      <a:lumOff val="80000"/>
                    </a:srgbClr>
                  </a:solidFill>
                  <a:latin typeface="Calibri"/>
                </a:rPr>
                <a:t>Standard deviation of fitted parameters </a:t>
              </a:r>
            </a:p>
            <a:p>
              <a:pPr marL="214313" indent="-214313" defTabSz="342900">
                <a:buFontTx/>
                <a:buChar char="-"/>
              </a:pPr>
              <a:endParaRPr lang="en-US" sz="1600" dirty="0">
                <a:solidFill>
                  <a:srgbClr val="4BACC6">
                    <a:lumMod val="20000"/>
                    <a:lumOff val="80000"/>
                  </a:srgbClr>
                </a:solidFill>
                <a:latin typeface="Calibri"/>
              </a:endParaRPr>
            </a:p>
          </p:txBody>
        </p:sp>
        <p:cxnSp>
          <p:nvCxnSpPr>
            <p:cNvPr id="20" name="Connecteur droit avec flèche 19"/>
            <p:cNvCxnSpPr/>
            <p:nvPr/>
          </p:nvCxnSpPr>
          <p:spPr>
            <a:xfrm>
              <a:off x="7824352" y="2666011"/>
              <a:ext cx="0" cy="231314"/>
            </a:xfrm>
            <a:prstGeom prst="straightConnector1">
              <a:avLst/>
            </a:prstGeom>
            <a:ln w="28575">
              <a:solidFill>
                <a:srgbClr val="D22733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avec flèche 21"/>
            <p:cNvCxnSpPr/>
            <p:nvPr/>
          </p:nvCxnSpPr>
          <p:spPr>
            <a:xfrm>
              <a:off x="7831274" y="3397121"/>
              <a:ext cx="0" cy="231314"/>
            </a:xfrm>
            <a:prstGeom prst="straightConnector1">
              <a:avLst/>
            </a:prstGeom>
            <a:ln w="28575">
              <a:solidFill>
                <a:srgbClr val="D22733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avec flèche 22"/>
            <p:cNvCxnSpPr/>
            <p:nvPr/>
          </p:nvCxnSpPr>
          <p:spPr>
            <a:xfrm>
              <a:off x="7824352" y="4428764"/>
              <a:ext cx="0" cy="231314"/>
            </a:xfrm>
            <a:prstGeom prst="straightConnector1">
              <a:avLst/>
            </a:prstGeom>
            <a:ln w="28575">
              <a:solidFill>
                <a:srgbClr val="D22733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6075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301BA-A229-4A67-B9FE-29B428A52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Permittivity measurements of Glioblastoma cell line (U87)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FEB68B9-DE3A-4741-A5C1-4F0EA9AF97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15"/>
          <a:stretch/>
        </p:blipFill>
        <p:spPr>
          <a:xfrm>
            <a:off x="139148" y="2079547"/>
            <a:ext cx="8865704" cy="2913194"/>
          </a:xfrm>
        </p:spPr>
      </p:pic>
    </p:spTree>
    <p:extLst>
      <p:ext uri="{BB962C8B-B14F-4D97-AF65-F5344CB8AC3E}">
        <p14:creationId xmlns:p14="http://schemas.microsoft.com/office/powerpoint/2010/main" val="1693917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0E76683-6784-42AC-98F3-0BDF1D206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4599" y="1297588"/>
            <a:ext cx="3799481" cy="2283731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A07799E4-12F3-4BD2-B465-3103540B9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2304" y="1297588"/>
            <a:ext cx="3650649" cy="21942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5AF44B9-021B-4D1D-8B3E-DAF4F49144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6563" y="3713572"/>
            <a:ext cx="3606578" cy="216778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A159715-CAD4-4350-A4B2-0F1C7E454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464833"/>
          </a:xfrm>
        </p:spPr>
        <p:txBody>
          <a:bodyPr/>
          <a:lstStyle/>
          <a:p>
            <a:r>
              <a:rPr lang="en-GB" dirty="0"/>
              <a:t>M</a:t>
            </a:r>
            <a:r>
              <a:rPr lang="en-GB" b="1" dirty="0"/>
              <a:t>easurement Repeatability for Glioblastoma cell line (U87)</a:t>
            </a:r>
          </a:p>
        </p:txBody>
      </p:sp>
    </p:spTree>
    <p:extLst>
      <p:ext uri="{BB962C8B-B14F-4D97-AF65-F5344CB8AC3E}">
        <p14:creationId xmlns:p14="http://schemas.microsoft.com/office/powerpoint/2010/main" val="2670256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AE1BFD-69A3-4CF7-8E6F-A50CA8E1FF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195" y="1071613"/>
            <a:ext cx="3842706" cy="23097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7D64E9-C7F9-4A35-9DE8-A4FA89F50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1084" y="1112417"/>
            <a:ext cx="3814267" cy="22926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2D4CEF-4F02-4039-B30D-4A1139EC4B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4159" y="3531018"/>
            <a:ext cx="3830029" cy="230209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A7B46EF-0234-4D1F-8E00-060854D9B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464833"/>
          </a:xfrm>
        </p:spPr>
        <p:txBody>
          <a:bodyPr/>
          <a:lstStyle/>
          <a:p>
            <a:r>
              <a:rPr lang="en-GB" dirty="0"/>
              <a:t>M</a:t>
            </a:r>
            <a:r>
              <a:rPr lang="en-GB" b="1" dirty="0"/>
              <a:t>easurement Repeatability for Medulloblastoma cell line (</a:t>
            </a:r>
            <a:r>
              <a:rPr lang="en-GB" dirty="0"/>
              <a:t>D283)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251915403"/>
      </p:ext>
    </p:extLst>
  </p:cSld>
  <p:clrMapOvr>
    <a:masterClrMapping/>
  </p:clrMapOvr>
</p:sld>
</file>

<file path=ppt/theme/theme1.xml><?xml version="1.0" encoding="utf-8"?>
<a:theme xmlns:a="http://schemas.openxmlformats.org/drawingml/2006/main" name="1rst Pag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3_Others slides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4_Others slides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5503</TotalTime>
  <Words>818</Words>
  <Application>Microsoft Macintosh PowerPoint</Application>
  <PresentationFormat>On-screen Show (4:3)</PresentationFormat>
  <Paragraphs>105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MS Mincho</vt:lpstr>
      <vt:lpstr>Arial</vt:lpstr>
      <vt:lpstr>Calibri</vt:lpstr>
      <vt:lpstr>Symbol</vt:lpstr>
      <vt:lpstr>Times New Roman</vt:lpstr>
      <vt:lpstr>Trebuchet MS</vt:lpstr>
      <vt:lpstr>Wingdings</vt:lpstr>
      <vt:lpstr>1rst Page</vt:lpstr>
      <vt:lpstr>3_Others slides</vt:lpstr>
      <vt:lpstr>4_Others slides</vt:lpstr>
      <vt:lpstr>Permittivity Measurement of Brain Cancer Cell Solutions: towards the Characterization of Single Cancer Stem Cells </vt:lpstr>
      <vt:lpstr>Outline</vt:lpstr>
      <vt:lpstr>Need for CSCs dielectric model (1)</vt:lpstr>
      <vt:lpstr>Need for CSCs dielectric model (2)</vt:lpstr>
      <vt:lpstr>Dielectric study of human brain cancer cells</vt:lpstr>
      <vt:lpstr>Cell electrical parameter assessment</vt:lpstr>
      <vt:lpstr>Permittivity measurements of Glioblastoma cell line (U87)</vt:lpstr>
      <vt:lpstr>Measurement Repeatability for Glioblastoma cell line (U87)</vt:lpstr>
      <vt:lpstr>Measurement Repeatability for Medulloblastoma cell line (D283)</vt:lpstr>
      <vt:lpstr>Work In Progress (1)</vt:lpstr>
      <vt:lpstr>Work In Progress (2)</vt:lpstr>
      <vt:lpstr>Conclusions</vt:lpstr>
      <vt:lpstr>Thank You</vt:lpstr>
      <vt:lpstr>On-chip neutralization of brain cancer stem cells</vt:lpstr>
      <vt:lpstr>EF Exposure and membrane permeability</vt:lpstr>
      <vt:lpstr>PowerPoint Presentation</vt:lpstr>
      <vt:lpstr>Daoy, 200ns, 8 pulses, 1kV</vt:lpstr>
      <vt:lpstr>Daoy, 200ns, 8 pulses, 1kV fixed in 4% PFA</vt:lpstr>
      <vt:lpstr>Work in Progress Moving from meso- to micro- scale</vt:lpstr>
    </vt:vector>
  </TitlesOfParts>
  <Company>tutu</Company>
  <LinksUpToDate>false</LinksUpToDate>
  <SharedDoc>false</SharedDoc>
  <HyperlinkBase/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Equipe MINT</dc:title>
  <dc:creator>Pierre</dc:creator>
  <cp:lastModifiedBy>Cristiano Palego</cp:lastModifiedBy>
  <cp:revision>205</cp:revision>
  <dcterms:created xsi:type="dcterms:W3CDTF">2016-06-09T12:53:16Z</dcterms:created>
  <dcterms:modified xsi:type="dcterms:W3CDTF">2018-09-10T13:32:50Z</dcterms:modified>
</cp:coreProperties>
</file>